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90" r:id="rId2"/>
    <p:sldId id="425" r:id="rId3"/>
    <p:sldId id="312" r:id="rId4"/>
    <p:sldId id="385" r:id="rId5"/>
    <p:sldId id="386" r:id="rId6"/>
    <p:sldId id="387" r:id="rId7"/>
    <p:sldId id="430" r:id="rId8"/>
    <p:sldId id="337" r:id="rId9"/>
    <p:sldId id="384" r:id="rId10"/>
    <p:sldId id="431" r:id="rId11"/>
    <p:sldId id="349" r:id="rId12"/>
    <p:sldId id="391" r:id="rId13"/>
    <p:sldId id="392" r:id="rId14"/>
    <p:sldId id="394" r:id="rId15"/>
    <p:sldId id="432" r:id="rId16"/>
    <p:sldId id="395" r:id="rId17"/>
    <p:sldId id="396" r:id="rId18"/>
    <p:sldId id="397" r:id="rId19"/>
    <p:sldId id="401" r:id="rId20"/>
    <p:sldId id="433" r:id="rId21"/>
    <p:sldId id="434" r:id="rId22"/>
    <p:sldId id="435" r:id="rId23"/>
    <p:sldId id="398" r:id="rId24"/>
    <p:sldId id="399" r:id="rId25"/>
    <p:sldId id="402" r:id="rId26"/>
    <p:sldId id="400" r:id="rId27"/>
    <p:sldId id="377" r:id="rId28"/>
    <p:sldId id="388" r:id="rId29"/>
    <p:sldId id="380" r:id="rId30"/>
    <p:sldId id="390" r:id="rId31"/>
    <p:sldId id="356" r:id="rId32"/>
    <p:sldId id="355" r:id="rId33"/>
    <p:sldId id="357" r:id="rId34"/>
    <p:sldId id="358" r:id="rId35"/>
    <p:sldId id="360" r:id="rId36"/>
    <p:sldId id="403" r:id="rId37"/>
    <p:sldId id="404" r:id="rId38"/>
    <p:sldId id="405" r:id="rId39"/>
    <p:sldId id="426" r:id="rId40"/>
    <p:sldId id="427" r:id="rId41"/>
    <p:sldId id="406" r:id="rId42"/>
    <p:sldId id="407" r:id="rId43"/>
    <p:sldId id="408" r:id="rId44"/>
    <p:sldId id="409" r:id="rId45"/>
    <p:sldId id="410" r:id="rId46"/>
    <p:sldId id="412" r:id="rId47"/>
    <p:sldId id="413" r:id="rId48"/>
    <p:sldId id="414" r:id="rId49"/>
    <p:sldId id="415" r:id="rId50"/>
    <p:sldId id="416" r:id="rId51"/>
    <p:sldId id="361" r:id="rId52"/>
    <p:sldId id="411" r:id="rId53"/>
    <p:sldId id="367" r:id="rId54"/>
    <p:sldId id="376" r:id="rId55"/>
    <p:sldId id="417" r:id="rId56"/>
    <p:sldId id="418" r:id="rId57"/>
    <p:sldId id="305" r:id="rId58"/>
    <p:sldId id="373" r:id="rId59"/>
    <p:sldId id="419" r:id="rId60"/>
    <p:sldId id="420" r:id="rId61"/>
    <p:sldId id="428" r:id="rId62"/>
    <p:sldId id="429" r:id="rId63"/>
    <p:sldId id="421" r:id="rId64"/>
    <p:sldId id="422" r:id="rId65"/>
    <p:sldId id="423" r:id="rId66"/>
    <p:sldId id="424" r:id="rId6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80808"/>
    <a:srgbClr val="0033CC"/>
    <a:srgbClr val="0066FF"/>
    <a:srgbClr val="0000FF"/>
    <a:srgbClr val="3333FF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8" autoAdjust="0"/>
    <p:restoredTop sz="93010" autoAdjust="0"/>
  </p:normalViewPr>
  <p:slideViewPr>
    <p:cSldViewPr>
      <p:cViewPr varScale="1">
        <p:scale>
          <a:sx n="103" d="100"/>
          <a:sy n="103" d="100"/>
        </p:scale>
        <p:origin x="1344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83783783783869"/>
          <c:y val="2.8571428571428612E-2"/>
          <c:w val="0.61824324324324365"/>
          <c:h val="0.680519480519483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Daten!$B$23</c:f>
              <c:strCache>
                <c:ptCount val="1"/>
                <c:pt idx="0">
                  <c:v>ohne Hilfen</c:v>
                </c:pt>
              </c:strCache>
            </c:strRef>
          </c:tx>
          <c:spPr>
            <a:solidFill>
              <a:srgbClr val="CCCCFF"/>
            </a:solidFill>
            <a:ln w="1832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Daten!$A$24:$A$28</c:f>
              <c:strCache>
                <c:ptCount val="5"/>
                <c:pt idx="0">
                  <c:v>Lernmaterial hilfreich</c:v>
                </c:pt>
                <c:pt idx="1">
                  <c:v>Vorwissen hilfreich</c:v>
                </c:pt>
                <c:pt idx="2">
                  <c:v>Anstrengung</c:v>
                </c:pt>
                <c:pt idx="3">
                  <c:v>Aufgabenschwierigkeit</c:v>
                </c:pt>
                <c:pt idx="4">
                  <c:v>Aufgabenlösung</c:v>
                </c:pt>
              </c:strCache>
            </c:strRef>
          </c:cat>
          <c:val>
            <c:numRef>
              <c:f>Daten!$B$24:$B$28</c:f>
              <c:numCache>
                <c:formatCode>General</c:formatCode>
                <c:ptCount val="5"/>
                <c:pt idx="0">
                  <c:v>1.9666666666666672</c:v>
                </c:pt>
                <c:pt idx="1">
                  <c:v>1.7333333333333341</c:v>
                </c:pt>
                <c:pt idx="2">
                  <c:v>2.9666666666666668</c:v>
                </c:pt>
                <c:pt idx="3">
                  <c:v>0.9</c:v>
                </c:pt>
                <c:pt idx="4">
                  <c:v>2.0666666666666669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0-414A-AA0A-46F3935223F3}"/>
            </c:ext>
          </c:extLst>
        </c:ser>
        <c:ser>
          <c:idx val="1"/>
          <c:order val="1"/>
          <c:tx>
            <c:strRef>
              <c:f>Daten!$C$23</c:f>
              <c:strCache>
                <c:ptCount val="1"/>
                <c:pt idx="0">
                  <c:v>mit Hilfen</c:v>
                </c:pt>
              </c:strCache>
            </c:strRef>
          </c:tx>
          <c:spPr>
            <a:solidFill>
              <a:srgbClr val="333399"/>
            </a:solidFill>
            <a:ln w="1832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Daten!$A$24:$A$28</c:f>
              <c:strCache>
                <c:ptCount val="5"/>
                <c:pt idx="0">
                  <c:v>Lernmaterial hilfreich</c:v>
                </c:pt>
                <c:pt idx="1">
                  <c:v>Vorwissen hilfreich</c:v>
                </c:pt>
                <c:pt idx="2">
                  <c:v>Anstrengung</c:v>
                </c:pt>
                <c:pt idx="3">
                  <c:v>Aufgabenschwierigkeit</c:v>
                </c:pt>
                <c:pt idx="4">
                  <c:v>Aufgabenlösung</c:v>
                </c:pt>
              </c:strCache>
            </c:strRef>
          </c:cat>
          <c:val>
            <c:numRef>
              <c:f>Daten!$C$24:$C$28</c:f>
              <c:numCache>
                <c:formatCode>General</c:formatCode>
                <c:ptCount val="5"/>
                <c:pt idx="0">
                  <c:v>3.0714285714285707</c:v>
                </c:pt>
                <c:pt idx="1">
                  <c:v>2.6071428571428612</c:v>
                </c:pt>
                <c:pt idx="2">
                  <c:v>2.7857142857142856</c:v>
                </c:pt>
                <c:pt idx="3">
                  <c:v>1.5</c:v>
                </c:pt>
                <c:pt idx="4">
                  <c:v>2.7142857142857144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0-414A-AA0A-46F39352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79088"/>
        <c:axId val="144978696"/>
      </c:barChart>
      <c:catAx>
        <c:axId val="144979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4978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978696"/>
        <c:scaling>
          <c:orientation val="minMax"/>
          <c:max val="4"/>
          <c:min val="0"/>
        </c:scaling>
        <c:delete val="0"/>
        <c:axPos val="b"/>
        <c:majorGridlines>
          <c:spPr>
            <a:ln w="458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5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1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44979088"/>
        <c:crosses val="autoZero"/>
        <c:crossBetween val="between"/>
        <c:majorUnit val="1"/>
      </c:valAx>
      <c:spPr>
        <a:solidFill>
          <a:srgbClr val="C0C0C0"/>
        </a:solidFill>
        <a:ln w="1832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4932432432432629"/>
          <c:y val="0.77402597402597484"/>
          <c:w val="0.14189189189189275"/>
          <c:h val="0.11168831168831166"/>
        </c:manualLayout>
      </c:layout>
      <c:overlay val="0"/>
      <c:spPr>
        <a:solidFill>
          <a:srgbClr val="FFFFFF"/>
        </a:solidFill>
        <a:ln w="4582">
          <a:solidFill>
            <a:srgbClr val="000000"/>
          </a:solidFill>
          <a:prstDash val="solid"/>
        </a:ln>
      </c:spPr>
      <c:txPr>
        <a:bodyPr/>
        <a:lstStyle/>
        <a:p>
          <a:pPr>
            <a:defRPr sz="12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52B454-6058-463C-8EBF-859C057449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815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27494-1427-4BD3-B40A-1AEACBF7E4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82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Nach:</a:t>
            </a:r>
            <a:r>
              <a:rPr lang="de-DE" baseline="0" dirty="0"/>
              <a:t>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Marco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Beeken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Ingrid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Wottle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Arnim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Lühken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und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IIka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Parchmann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de-DE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Interessiert und begabt - und dann? Begabungsdifferenzierende Experimentalaufgaben.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In: Unterricht Chemie Nr. 111/112 (2009), S. 86. ff.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493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08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17F28-8EE0-446C-85CE-04235A5F5EF0}" type="slidenum">
              <a:rPr lang="de-DE"/>
              <a:pPr/>
              <a:t>66</a:t>
            </a:fld>
            <a:endParaRPr lang="de-DE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Aufgabenlösung: „Wir haben die Aufgabe vollständig/gar nicht gelöst“</a:t>
            </a:r>
          </a:p>
          <a:p>
            <a:r>
              <a:rPr lang="de-DE"/>
              <a:t>Schwierigkeit: „Ich fand, die Aufgabe war leicht zu bearbeiten“</a:t>
            </a:r>
          </a:p>
          <a:p>
            <a:r>
              <a:rPr lang="de-DE"/>
              <a:t>Hilfen: „Das Lernmaterial war für mich sehr hilfreich/gar nicht hilfreich“</a:t>
            </a:r>
          </a:p>
          <a:p>
            <a:r>
              <a:rPr lang="de-DE"/>
              <a:t>Vorwissen: „Für das Lösen der Aufgabe hat mir mein Vorwissen sehr/gar nicht geholfen“</a:t>
            </a:r>
          </a:p>
        </p:txBody>
      </p:sp>
    </p:spTree>
    <p:extLst>
      <p:ext uri="{BB962C8B-B14F-4D97-AF65-F5344CB8AC3E}">
        <p14:creationId xmlns:p14="http://schemas.microsoft.com/office/powerpoint/2010/main" val="356440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Aus: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Marco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Beeken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Ingrid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Wottle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Arnim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Lühken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und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IIka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Parchmann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de-DE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Interessiert und begabt - und dann? Begabungsdifferenzierende Experimentalaufgaben.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In: Unterricht Chemie Nr. 111/112 (2009), S. 86. ff.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53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Aus: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Marco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Beeken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Ingrid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Wottle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Arnim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Lühken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und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IIka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Parchmann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de-DE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Interessiert und begabt - und dann? Begabungsdifferenzierende Experimentalaufgaben.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In: Unterricht Chemie Nr. 111/112 (2009), S. 86. ff.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12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159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001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27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8370-34EA-440E-A53B-8E459945EBCB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18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8370-34EA-440E-A53B-8E459945EBCB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74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Woldt</a:t>
            </a:r>
            <a:r>
              <a:rPr lang="de-DE" dirty="0"/>
              <a:t>, Busch, </a:t>
            </a:r>
            <a:r>
              <a:rPr lang="de-DE" dirty="0" err="1"/>
              <a:t>Wlotzka</a:t>
            </a:r>
            <a:r>
              <a:rPr lang="de-DE" dirty="0"/>
              <a:t>: Klein, kleiner, </a:t>
            </a:r>
            <a:r>
              <a:rPr lang="de-DE" dirty="0" err="1"/>
              <a:t>nano</a:t>
            </a:r>
            <a:r>
              <a:rPr lang="de-DE" dirty="0"/>
              <a:t>. </a:t>
            </a:r>
            <a:r>
              <a:rPr lang="de-DE" dirty="0" err="1"/>
              <a:t>Aulis</a:t>
            </a:r>
            <a:r>
              <a:rPr lang="de-DE" dirty="0"/>
              <a:t> 2012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1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 Aufgaben differenzieren   26.10.2016  –  Dr. L. Stäudel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A337-D264-4F0C-806C-EF999E0324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 Aufgaben differenzieren   26.10.2016  –  Dr. L. Stäudel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688E-C9EC-44AC-93DF-A756B90461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 Aufgaben differenzieren   26.10.2016  –  Dr. L. Stäudel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723E-8ACD-42A6-852F-CE3E015F3A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 Aufgaben differenzieren   26.10.2016  –  Dr. L. Stäudel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F67F-376F-45AA-B64E-93A8639818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 Aufgaben differenzieren   26.10.2016  –  Dr. L. Stäudel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B7D8-E337-4AA9-8184-5310FE60DB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 Aufgaben differenzieren   26.10.2016  –  Dr. L. Stäudel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F6C1-8778-4762-A56B-E0C5133277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 Aufgaben differenzieren   26.10.2016  –  Dr. L. Stäudel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E5F9-54BE-437D-8D94-9D1FFEAC35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 Aufgaben differenzieren   26.10.2016  –  Dr. L. Stäudel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F96C-BE92-4A1D-AD48-E91CC95523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 Aufgaben differenzieren   26.10.2016  –  Dr. L. Stäudel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2252-D5A2-4D6E-B2FB-D16B409B7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 Aufgaben differenzieren   26.10.2016  –  Dr. L. Stäudel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EF8C-F2AE-43D9-B7D4-447411F28A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 Aufgaben differenzieren   26.10.2016  –  Dr. L. Stäudel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53D7-6B85-4333-9C1A-BC6B7D1A6A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 Aufgaben differenzieren   26.10.2016  –  Dr. L. Stäudel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8337-384E-42DF-8BB1-1A1CF8726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/>
              <a:t>Mit Aufgaben differenzieren   26.10.2016  –  Dr. L. Stäudel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847F63-BE70-4045-BCE8-7DA3162319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lutz\Google%20Drive\BLK-allgemein\CD\SINUS_CD\DATA\pertischale_1.avi" TargetMode="External"/><Relationship Id="rId1" Type="http://schemas.microsoft.com/office/2007/relationships/media" Target="file:///C:\Users\lutz\Google%20Drive\BLK-allgemein\CD\SINUS_CD\DATA\pertischale_1.avi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neu\Desktop\GDCH%20Kiel\Alu_Luft_Hilfen\zelle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neu\Desktop\GDCH%20Kiel\Alu_Luft_Hilfen\zelle.gif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file:///C:\DipolWasserQR\ant1_1843.html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Aufgaben differenzieren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Lutz </a:t>
            </a:r>
            <a:r>
              <a:rPr lang="de-DE" sz="28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Stäudel</a:t>
            </a:r>
            <a:r>
              <a:rPr lang="de-DE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Leipzig</a:t>
            </a: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9470" name="AutoShape 14" descr="data:image/jpeg;base64,/9j/4AAQSkZJRgABAQAAAQABAAD/2wCEAAkGBw0NDw8PDQ0PDQ0NDQ8NDgwNDQ8NDQ0OFBEWFhQRFBQYHTQgGBspGxQVITEhMSksOi4vFx8zRDMsNyktLi0BCgoKDg0OGxAQGzckICQsLCw0LSwsLCwsLSwsLCwsNCwsLCwsLCwsLCwtLCwsLCwsLCwsLCwsLCwsLCwsLCwsLP/AABEIANEA8QMBEQACEQEDEQH/xAAcAAEAAgMBAQEAAAAAAAAAAAAAAQUEBgcDAgj/xABGEAABBAEBBQMIBwUECwEAAAABAAIDBAUREhMhMUEGUWEHFCIyQlJxgRUjM2JykaEkNEOCsURjkqIlNUVTVGRzo8LD4Rb/xAAaAQEAAgMBAAAAAAAAAAAAAAAABAUBAgMG/8QAOREBAAIBAwIDBAgFAwUBAAAAAAECAwQRIRIxBUFRImGBoRMycZGxwdHwIzNCUuEUYoIGJHKSwhX/2gAMAwEAAhEDEQA/AOgSeUnFnUVvOr7uQFGlPMCe4PIDf1XO+XHT61oj4sxEz2Y7+2WSl/dcHIwH28hbhrAfyM2nfJQcni2kp/Xv9jeMNp8ng+32hn9a1QotPs160tqQfzyOA/yqBk/6hwx9Ssy6xpp85Y78BYm/e8vkbAPNjJxTj/wwgH9VByf9QZp4pWIdI01Y7sY4eTEv88xO0XtGlulLO97L8Q4+s8nSUcdl3yUjw7xjJa/Tn7T5+jTJhiI3q33s7na2Srss1X7Ub+DmnhJFIPWje32XDuXp0VZoCAgIJQQglAQQgFBA1048+unEIJQSgICAghBKCEBBKAgICAg5vah+h8gYjo3HZWV0tZ3Jte+7UyQHoGv9ZvjtBUHjehnLT6WneO/2JGDJtO0r5ePTXzI0lpAOySCA4AEtJHA8VmsxExMsKMdnXvGk+Svzd+zLHWH/AGmA/qrGfEKxG1MVY+G/4uf0frLxudm8XBE6SxXfZYzQnfOsXpCddODSSTz7lvi1+qy26KTEfdBOOscyqY7U1Swy1g8ZbYDsttVXwMqVLcI6hr3AtlHRwb4HVXeh1c4I6NRkifjvKPkp1c1h1Ds9na2SgbPWcS0ktfG8bMsMg9aKRvNrgeivoneN0dZrIICAgICCUBAQEBAQEBAQEBAQEBAQEBAQV+dw8GQryVrDdqOVumo4OY4cWyNPRwOhB8FjYaThrliCZ2OyJ/bIW7UNjTRmQrDgJm/eHJzeh8F47xfw36G30uOPZn5JuHL1RtPdeKiSDVBGqbipytCaRxk+kpqldjNXRwtrsA04uc6V7SQNPhpop2m1FKRFYxxa3v3c7RM+bUhkKuOm87wtyW7ac8ed1QZ7zMizgCHOYCI3geq/gByPAr0ug1WprPTnrFa/dsjZKV/pdY7N5+tk4BPXceBLJYXjZmryj1opG82uCu4mJ5hH22WqyCAgICCUBAQEBAQQgIJQQglAQEBAQEBAQEFH2r7Ox5KENLzDYhdvattg+srTDk4d4PIt6ha3pW9ZraN4lmJ2ndq2Fy0pkfSvxivkq41ewfZWotdBZgPVh6jm08CvFeKeGW01uunNZ+XuTcWXq4nuulTO4ghwBBBAII0IPEEeKzXffhhS5mcx7IiyFShEAd5vGRueT02NXADr0Ks9NWbb/SY5vLnb3Ts1MZCKhO6/jsq+/fcWixXEJkgvxD+E4V49GuHsv46fBeg0Woz0mKXx9NPt7ffKPkrWeYnl1nsv2jr5SDfQbTHNOxPWlbsT1pdOMcjTxB/qruJiY3hHXKyIQSgICAgICAgIIcNfkQeeiCUBAQEBAQEEIJQEBAQQgou1fZqLJRt9N1e1A7eVLsYG9ryf+TTyLeoWl6VvWa2jeJZiZjmGsYrKzNlNLIsbBkI26jZ+wuRj+NATzHe3m1eM8T8Ktp566c1/BNxZerie66VK7vG3VjnY6KVofG8aOaSQCNdei6Y8lsdotXuxMbxtLCq9ncfCdYqVZjveEDC78yNV3vr9RfveWsUrHk+8hVsv2G1bDKjRrvNK7ZXO5abOpAb16FZwaikb/SxNviWrPk0yeaOnO+7SzElvKM0jki3TZobLWk6wSx14+HXR3MFel0Wqz1mInH00+358yjZKR68uodk+1EGUiLmNdDYi0bZpTDZnrSEcnA8weh6hXtbRaN47Iy+WwICAgICAgICAgICAgICAgICAgIIQSgIIQVPaXs9WycO6nDmuYduCxEdietKOUkbuh/qsWrFo2nsdmmRX7OPlZTyxbtSHYq5Jo2K93uY/pHLp7PI9F5PxPwaab5MMcenomYs2/Fl+vOTGySIIQYt0TsjPmjId6XDhKXRx6HmTsjUlSMN6Wttmmdvc0n3NOy8UsFhl2fM0KN+BpbFu4xEJGnjuZtqQukYdOWnDmF6Lw/VTjjpw47TX1lHyU3+tLfexHbWDLMLCBBdiGs1Uk+k0HTfRE+vGTyP5r0lbRaN4RZjZtK2EoCAgICAgICAgICAgICAgICAgIIQEBBKDEymNguQvgsxNmhlGj43jUHx8D4oNAu1reC1MhkvYcerY0MlzHt7pQOMkY9/mBz71Q+JeD1ze3h4t6eUpGLNNeJXNWzHMxskT2yRvaHMkY4Oa4HqCF5DLjtjt03jaUyJ35eq5ssPKXJYWtMVWW25ztnYidEzYGnrOL3Dh+ak6fDTJM9d4r9rW0zHZTMZkHSOkjxVCu+Q6ummsh85OnM7uPj09pWHXp616bZbTEeURx+Ln7U+TBzWJuSuintZOnQlrO3kE8EBZNEeo3kknFh6t00KlaLXUw/yKWtv35/LZpenV9aWy9ifKDBekNKzLAL7Dstkgka+reAGu3C7o7TmzmPFeqx366xO23unyRJjaW9LowICAgICAgICAgICAgICAgICAgIIQEEoCCCO/ig0XMdkZ6b32sLsjaJfPiHu2Ktg9XQn+DJ+h66KDrfD8WqrtaNp9XSmSaPnDZqG4HBm1FPEdmxUmGxYrv917f6HkV4nWaDLpbbWjj1TaZItHCyUJ0QgxLGLqyyCWWvDLK1uy2SSJr3huuugJHAaqRj1OWleitpiPc1msS1/K4PIX4tzM6hUiB2mGGGWxPC4H0XxvLmhjh36K1wa7Bp7ddOq0/bt8uXK2O1uOyzw3bCTHTMo5meN7X6MqZXaa3enT7OyzX0H/AHuR8CvT6LWRqadURtPoiXp0y6GCDy468QeimNErIICAgICAgICAgICAgICAgIIQEBBKAgIIQa72n7JQX3NnY91TIRDSG/AAJQPckHKRn3T+i55cVMlOi8bwzEzE7w1mHMT1Zm1MtG2vO87MFtn7le/A4+o/7h+Wq8l4h4LbFvfDzX084TMWeJ4lerz8xMJCUGPfpR2IzFM0ujcQS0PezXQ682kHRdcOe+G3VTu1tWJjlQW8HFBtRUsLTlbIzSSSV0cTDtagtd6Je7/6rTDq7ZIi+XNMTHlEfuHOaRHEQxsXlL/Z1mtmSCxjA4nzNkzjZoR/3L5NDKwcfQ7uXLRej0XiVM8xTaftmO6LfFNeXSsHmqmQhbYpzsnhf7TDxafdc08WnwKtXJYoCAgICAgICAgICAgICAgIIQEBBKAgICAgxMpja9yJ8FqFk8Mg0dHINpp8fA+KDQ7mMv4XjGJcnix7P2mQos/90Y/xDxVH4h4NTP7ePi3yl3x5prxKyxuRgtxNmrSsmifyew6j4HuPgvH59PkwX6ckbSmVtFo3h7Tsc5jmseY3OaQ2QAOLCRwdoeBXOloi0TMbsypf/wAyJP3m9es/dNjzdh/lhDVY/wD6XT/Lx1r8N/xc/o/WR+Dx1Jrp48cySRun2UAnsvJIHAu4n81ims1Oot0Tk2j7oZ6K18lNNTyDrAu4+uzCy6jf2LFhn7RGPZmrxgsd8S4EK60murpo6JvOT3RH5y4XxzbnbZsnZvyl1ZpfNcg6Grba4R76KUTY+w88hHN7Lvuu0PxXoseWMlYmOPdPdGmsxLfQdV0YSgICAgICAgICAgICAgIIQSghBKAgICAgICDTs/2MJkdcxUraV53GSMgmld8Joxyd98cfio2p0mLUV6ckfrDat5r2VmNzu3KatyF1G+0ca0p9CYe/BJykb8OI6heN1/hOXTe1Xmvr+qbjzRZcKodhGWFkcTWt7HnMLZhHqWtk1czU6cS3keXUKRh1WXDExjnbdrasT3VmUoXJg+tDBQhpFobtzMdYLxpxAgADR15uU/T6nFTbJe1pv6Rx8/8ADnaszxtwpKGanwmzFRyP0wxrtmXFua6aVmp/gSRg7rT3XajhzC9LpPEMl+c1OmPWZ2/FFviiO07ukdm+1tPI6sYXwWmD62jZbubUf8p9Zv3hqFaUvW8b1neHGY2Xy2EoCAgICAgICAgICAgICCEEoCAgICAgICCsz2Bp5GLdW4WytB2mP4tlhf0fG8cWO8QsTzG0jSLceQwv7zvMljW8rzGbV2q3/mI2j6xo98ce8Lz+v8Dpk9vBxPp5JOPPMcWW9K3FYjbLBIyWJ41bJG4OaR8QvJ5cN8Vum8bSlxMTG8PdcmyuymVFctaK9izJICWx14S8cPeedGt59SFL02l+ljq6orEes/l3aWtt5bq2vHk3jZgr08VEePECzP4+gzRgPzKm3vpa83tOSfuhpEW8uFZmsPjo3xyZO9asXQ1xrvY98diPj60EVdo04+BUvS6zU2j/ALakVrH77y0vjr/VKwwPbHK1NoXKdu/jmabGQdAyG+xh/wB5ADrIAObgAfAr0GHxDFaYpa0dXu7fejWxzHMRw6HhszVvxCenOyxE72ozrsn3XDm0+BU9zZyCUBAQEBAQEBAQEEICAglAQEBAQEBAQEEEINMzHYkskfaw8jaVl5L5axH7Bcd13kY9R332/PVRdVo8Wpr05I+PnDel5rPCtx2eDpfNbkLqF8c60xBZMPfgl9WVvw4+C8dr/CMum9qvNfX9U3Hmi3fuulUuosMo0466ceWvXRZ6piNoljZTXsBHM58lma1OzUvbVE7o4GgD1AyPTb5ddVYYddasRTHERPbfbn5uc0ieZa83E2TIybD0DhZGEDzp80cDZYx7MlWPaEg/FoVdYPEv9Nv9Ll6/dHPzcbYurtGzZsf5RmVpm083uas7vs7kMgfTnA04uHrQnjydw8VfabU01FOuvzRrUms7N+jka8BzSHNcAWuaQWuB6gjmpLV9oCAgICAgICCEEoIQSghBKAgICAgICAgICCtzmDqZCIw24WzM11aTqHxu6PY8cWu8QsTA0u3j8niOP1mWxrfbABydVne8DhO0d40d4FUeu8Ex5t7YuLfL/CRjzzXiWfjMlXtxiWtK2WM8NWni0+64c2nwK8jqNNlwW6ckbJlbRbsy1wbCwNezeYx0gfVklfPIHND61IyyTgg+q7dcWjv1IVro9JqazGWIiI9bdvm5WvWeGFWqzhjmUsRUowuDg+W+WFzm9XOij1Lvm8KVbLSLROXNNpjyr+rTafKNlRicjPi9fojIfSTnSEvxcNWSTH8dNWxPaT5uefHaI48le4Ndkif41emvrM8/5R7Y48p3dM7N9sa1524kY+lfaNX0LOjZdPejdykb4j9FZ48lMleqk7w5TEx3bKujAghAQSghAQEBAQEEoCAgICCEEoCAgICAghBque7EwWJDapyOx2QPOzA0bE/cLEXqyD8j4rjn0+PPXpyRvDatprO8Nfdmp6L2w5mEVXOOzHfi1djrB6emfsnfdd+ZXlNd4FfHvfBzHp5pePPE8SvgQeI4g8QRyIXn5rNZ2lIh8sja3XZaG7RLjsgDUnmT3lZm9rRtMm0Q+iNefLktYnYYt2o58RigmdUPDSSFkZcxoPENDgWjh4KRiz7X6skdXulia79uGr5nAUWFu9rZDJ2ntJjmEksksRBHpNlLgyE6gHpyVvpddnvzW1aVjy/x3lwtSvaY3lYYTtJmcZGTk677lFp4TxyMmyNaL3p2tAbIB1I4/Feh0/imnzW6Itz8ke2K1eXQcRlq16Fs9SZk8L+UkbtRr1B7j4FWTkzUEoCCEEoCAgIIQEEoCAgIIQSgICAgICAgIPGzWjmY6OVjZY3tLXxyND2PaeYIPNBpFvsbaoEvwsrTDqS7E23uMHPjuJeLovgdR8FXazwzBqebRtPrDpTLarGodo4nyeb2o5Mfd/4S2Axz/GJ/qyjxBXk9Z4Rn0/Me1HrCZTNWy6VU7CwPiaZkYLnvaxo5ue4NaPmVvSlrz01jeWJmIabdmxVqVz2stZl7jq2GHe2abCOg1IhHzKvsVdXipFZmuOPWdon9XCZrM+pBiMkycW8fHXwjgPTjMpnZaaBwZPCwCNvT0gSR3qXp/FaYI6JtOT4fuWlsM257Nu7K9v612U07Jjq5Jh2TAJmSwz8NdqCQetw47J0I7uq9HjyRkrFo80WY2nZua6MCAgICAgICAgICAghAQSgICAgICAgICCEGDmMPUvRmK3BHYj5hsjddk97TzafEINQs9k8jR9LF2vO4B/s7IvJc0d0VkekPg4H4qr1fhGn1HO20+sfo60zWqxqXaWF0or2o5MfcP9luARl//Sf6sg+BXltX4NqNPzEdUesJdM1bLK7QgsBonhjmEbxIwSsDw1+hG0AevEquxZsmGZ6J23dJiJ7shjA0aNAaByAAAHyWlr2tzM7s7bKzIYGrak3llr5vRDdy+aQ19B13WuyT46KVh12XDTppx79ufvazjie6iyeCsWYnQPjx+OpteSx0UZmsNDT6MjXei2J3XXjorTT66mK0WrNr3+6Pz3c7Y5mNp4h74Dt8MfKKl239JU2jRuViaZJKmhA2LZYNNPv/AJjqvT6XVTlpE5I6Z9J/JEvj6Z45dThla9rXscHscA5r2kOa5p5EEcwpjm+0EIJQEEICCUBAQEBAQEBAQEBAQEBAQEBAQYOWxFW7GYbdeOxE72JWBwB7x1B8Qg0232XyGO1fi5nXqw4nGXJdZmDur2Hcfg12vxCqtb4Rg1PO3Tb1j83ama1XziM9BbL2N24bMJ0npzt3dmA/eYen3hqD3ryGs8OzaWfbjj1TseSt+yxLlC2dtmJfqQWGbuxEyaPaDt3K0PYXDkSDwXbFlvinqpO0k0i3Eq3IwW+Mdd9SrUDAHPfCZH9dpoZqGAaacTr8FP0+XHPt36rX+Tnak9o4hRYDtPHgZGww3H5LGFzvOYmMMz8aTqTMx0bdlsY6x9OYXq9Fq8mSP41en09/38oOXFFfqzu7NVsRzMZJE9skcjQ9kjCHNe0jUEHuVijvVAQEEIJQEBAQEBAQEBAQEBAQEBAQEBAQEBBQdp+ytXJBrn7UFuLjXvQehYhPdr7Te9p4FaXx1vXptG8MxMxO8NPr37NWcUco1rLJ182tRjStkGAc2e7IOrD8tQvI+J+ETh/iYua/gscGoi3Fu7JycViRrWwWBW4nbfumyvLdOTdo6A69SCqvT3xUmZyV6kq1ZntKuHZqs462jLedw425DJHr4RDRg/JSreI5Y4xxFY93692IwR58vOx58NpkQo0arSQ2R+1M5zO/dgNa3h4ldsc4Z2tabXt6dms1tG8cRCfJlnIqVs4ttttqrZD5asjQA2C0CXSVxs+iGkauaAeGye9eq0ma+Snt16Z9PcrM+OK24nd1lS3FKAghBKAgICAgICAgICAgICAgICAghAQSg8blqKCN8s0jYoo2l75ZHBrGNHMknkg5zmPKBkbW03AY11iLkMla+pruOg4xMcQXjx8ORUXNrcGKdr259G8UtPZo+ZZcn0dnnXYpNrWK3I5po15deD2bk7MRB9ot+ahW1dss/wAG0T/t8/mkUjHX60fFtHZvKyyB1a2R55Xa0ue0jYtQO+zsM04EHr4rz+v0kUmMuP6s/KfRP0+Tq9me8LouVbslRCtzNNkzAXVorUkZ2oopyBHt8tSdDp+RUvSZZx226umJ77NclN47btfzle6IBNLZqVHVHtt1oYY9lgni9JoMrzrp04Aa6q50Wox1zR9HW078TM/oiZ8UzSeqYj3OyYHJsvVa9qP1LMEcwHdtN1IPwOo+S9KqGeglAQEBAQEBAQEBAQEBAQEBAQEBAQEEIONdsO0P0lY02DYpRWTUx+Oa7ZGUvxn6yeX+5Zp8OBKg6vLP8us7ecz6R+sulK+asLfO3uZKL2bnjOzLFQlNLFVXD+ExwcA4jXnqeSrP5cb12pE+dubT73Xv7/wTE10DxDWbbxtmQENxeUkNrHZAdYmSOJDXH4/JPrx1W2tH91eLV9+x7o4+3spLV4Un1rddr2VmSyR+bPJMlGQfvNB33SBts8W+KlRi+npbFfvt39fSf1KX+jtFodJZKHtDmnVrgHNI5EEagryV6TS01nyX1eY3Q+QAEkgAcyToB81mlbTPEbtp2ju1RkmIjfrFGb9gE+kxsmQlB8ZHahn5hXERrLV9qeiPhCJ/BjtG8/e3nyPW3OpWK72OiNO/PG2J5aXMikImY06HTgJNPkvTYLRbHWYnfhS5a9N5hvi6uaUBBCAglAQEBAQEBAQEBAQEBAQEBAQa55Q8o+ni7csWu+dGIIdOe+mcImH5F4PyWJnaNxxvdBrzDDJuhqcPBODoa9KtHvL9lvc4u1bqqieY6p5/q+2Z4iPzd3vXkZM2GMxW3QyRl9DB45+4LagJAtWpQRoX8TxPXquF46Zmd43872559Ij3Mxz+iLD4gx8LzaZT3sde5Rvv3lrFSyHZguQyEklm1p1K2pE79Ubb94mva0R3iYJ9P3DAyDXzsmjm0M9mCeKcacDlMcdpsvgXxa/Fd6TFJiY7RMT/AMbeXwlrPP79F/2BvGWhG0+tXc6AgnU7LdCz/I5qpfFsPRqJmPPldaG/Vi+xYW8PWnkMk7DNroBHK9z4W6d0ZOz+ij49Zkx06ace/wA/vSJwVtO8sd9m2CY6tFkcbDsiWaVkUZHe1jASR+S7xTFaItlyTM+kctN7xxSuy68kkkou5hkskcjyKEznQtLYw4slaQASeOjG8V6XQzX6GIrG0e9R6uJjLO7p6mIyEEoIQSgICAgICAgICAgICAgICAgICDS/Kof2Wm32X5jHNcOhbvgdD8wFzzfy7fZLNe8ONTvO4kOvE47JvJ67UuTEcjv8KgT9b41+UOvktZNt000ce8b5xkpq7xXk3E00NOk11eo2T2Q493euUxHTEz5V357bzPM7M+bCvtmELxZbI2T6IyW22wdqy2rvm+ZiY+9tcBqt8fRv7Hbqjt23252Ynfblms/e/S5/SvpfiOJ+t/XTVa/0f8f/AKZ8/wB+ifJ6CyORvvQ0pfm6uB/RoULxqN5rP2rPwvtaG2Fyo9lvs17M7p8pa5l204Nb+zQl8dYeJdwadfFx+CttL11x7xNa++eZRM0Vm+0xM+7ybN5GauzYy0grsqtD6VcQxkODSyN7zxA01+savQ6X+VEzbf3qHVT/ABZ42dRUlHEBAQSgICAgICAgICAgICAgICAgICDUPKtE84qaWMbT6cte8B3iCZj3f5Q5a3r1VmGY4lySaCMPfG9wEAtW6UrxybUyTRNWm/CJdBqqqLTtEx32ifjXiY+512ZFau+YS72tJaLTEzJ06z93ep34G7Ed2vxGrXMAPDmuOS8V22tt/bM9pif6Z+yW0Q+rVeNkbpJK9uvSMsc1qfIuD8llpYzrDUjZrrs7QHctcd5mduqJt5RX6tY85mWZj9yw7TZWbwyDW1DFPLMAdR9LZIiOKAd5ZH+SkV2nbbtO3/rXvPxlrP7+K27NwtY+3sHWNk0dSM9HNrQsiJHhtByrfEr79Me7f75XPhlNqTK4kla0auIaBzLiAB81W1pNp2iFpMxXvLWb9+GZ79m1assH9nojSNug47UrR/VyuMGG9KxHTET6z3+5X5b1mZnqmY9I/V0jyM48Q4sTCMx+fWZrYY46uERdsx6nXj6DGn5r0NI6axEvPXt1WmW+aLZohBKCEEoCAgICAgICAgICAgICAgICAg8rUDJWPjkG0yRjo3tPJzXDQj8ig4Ncxb6kktWWJ1l9GA1LVYD6zIYRziYbMQ9qSM8PkVVainRfvtEzvE+lvSfdLtWd4fbK+0yKZ8VnIRMYGVc3iJNm+IByisxgguI5deXJRLW2maxMVnzrb6u/rDeI+Pvh6RwPc7f161zfRg/6X7QP2IqLdOL4ojzd8h8Vr1RHs3tG39tO8/bLP2fNWvkawQurbUjWySOx5mGk2SyEg0kyMg5iJgJ0PwUn16+PX/bH9se+THSb2itV9jara0McLTqI2gFx5vdzc4+JOpVHqMk5ck3l6rBhjHSKwrstSrAPnmaZH+xvBJZYx+mjdmIcOfgpWmzZbTGOvb3cfNxz4cdYm9lJWinyViChFJYL7MjWOIdFXZBCOMkm5j1OgaD6x5kK8wYI6uraPx+al1Oo2rtE/k/SFKqyCKOGJoZHDG2KNo5NY0aAfkFPVb3QEBAQEBAQEBAQEBAQEBAQEBAQEBAQQg17tb2XZkGxyRyGtfrEuq3GjUxnqx49uM9Wrnkx1yVmto4lmJmOYcm7SRy4x7pbmOu0JnH07+EsjzGwffcx3otP4hqq/wD0OSI6d4tX0tHMfF1+kiVR5+LWj3ONoAgsfl8nHLCw9HebQ+i8/ErnNIxcRG3/AI1/OUnHp7ZNpmY+Ms2vfpQvdLYvxT2ntDXzOkZ6LRyjjY3gxg90KFlx6jNHTSm1f33W+n/02m5m+8s6HLMmOlaG1aJ5eb1J5Br+LZ0/Vc6eF57d42db+Kaevad3ze7F5/KuYI6zaFcDi67KGvcTzJjjJ1GmmgIVzo9DGCPa5lTazxCc07V4h0Hyc+TyLCbyV83nVyZojM+6ETYogdd3G3XgCdCT10CsNldMzPdu6MCAEEhAQEBAQEBAQEBAQEBAQEBAQEBAQEEIPG39nJ+B39EH5S7Xf6yf8T/VZ8mXTvJt6rVqOxxeq38IWYYfQQEBB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472" name="AutoShape 16" descr="data:image/jpeg;base64,/9j/4AAQSkZJRgABAQAAAQABAAD/2wCEAAkGBxISEhQSEhQUFRUXFRcUFRUUFRQXFhUUGBUWFxQWFxgaHCggGBolHBUVIzEhJSkrLi4uFx8zODMsNygtLisBCgoKDg0OGxAQGywkHiYvNTAvNCwsLywsLywsNCwsLCwsLC8sLCwsLCwsLCwsLCwsLCwsLCwsLCwsLCwsLCwsLP/AABEIALcBEwMBIgACEQEDEQH/xAAcAAEAAgMBAQEAAAAAAAAAAAAABQYBAwQHAgj/xABFEAABAwIEAgcEBQoEBwEAAAABAAIDBBEFEiExQVEGEyIyYXGRQlKBwRQjobHRBxUzQ2JygpKy8FNjwuEWJHOio9Lxs//EABoBAQADAQEBAAAAAAAAAAAAAAABAgQDBQb/xAAvEQACAQIEBAQGAgMAAAAAAAAAAQIDEQQSITEFE0FRFCKRwTJxsdHw8WGhFUJS/9oADAMBAAIRAxEAPwD3FERAEREAREQBERAEREAREQBERAEREAREQBERAEREAREQBERAEREAREQBERAEREAREQBERAEREAREQBERAEWEQGUWEQBERAEREAREQBERAEREBlFhEBlFhEBlERAEREAREQBERAEREAREQBERAEWEQBERAEREAREQBERAERc2IV8cLS+RwAUNpK7JSb0R0rXLUNb3nAeZXnGO9P3k5IBYcyq/LXTym73u18V51biVOHw6mmGFk9z1Or6S00e7x8Fwv6ZwcLledz0gy3J4rvhjia0EkbLzqnF6lvKjRHBx6lwPTRnBpWodN25rZCoGjgY4XGq1PjY2XXQLMuL122r/ANF3hYFuj6XRndpXXF0lgO5t5qnudCbAEXW+ow9uQ+SmPGq0bZvoQ8JB7F2psVhk7rwV2NcDsV5fhFCcpsePNSMdRPGey46LbHjcVK0kcXg9NGegIqXSdK3tdlkbfxVlocWil7rteRXp0MbRq/C9TNOjOO53rKwi1nIyiwsoAiIgCIiAIiIAsLKwgCIuLEcXggF5ZGt8yL+ihtLVkpX2O1FSqz8ocWvURvlPO1m+pUY/pvVPFwIo/M3P97LPPF0o9ToqE2ekIvMf+Iqp36138DF8T4tVW0km9AuP+QhfRMv4d9z1FF5rHi9SBfPKPMBdEfSWob+s/mYUXEKfVMeGfdHoSKkU/TOQOAc2N4Puus70U7R9JoH2DiYz+2NPXZd4YqlLqUdGa6EvLIGtLjsBdeRdIMTkqpXEnsA2A4L1LFnB0D8pBu3QheM1s2R/V93XVefxSpLSEdtzThIrWTPmsYIwDZaaeudI8WsAt+NGzPgofD4QHggkk78l5NOKlTcnubJO0rIsGIPsxV/84EO2LmjfZT2JNuyyiYcJcG3B3TDuCj5iaibehbcDxBrmC2i1YtLdxtqVHYdHkbYla5HkyaOssqppVG0XaeVG7Ci4PbnZx01urnN+jP7qqNOCHAl2ysj65pjOvBcsS80k0RGLSK26v6s2a6xLuKtGDSuey7rFU6bC3Ou/cXO26s3RVpEdjf47q+LjDl3W5zg3fU6pI2GU3sF8SUjmm7D6KKxyYCYAkgcx5qR6PSA5rPzC6zuMoQU0y903YnujmPlzuql32BVpXnT2C5c3vA3V9oJc0bHcwF9TwjGSrRcJbo87FUlF3R0IiL2TIZREQBERAERYKAL5lkDQXOIAAuSeAX0qJ+USvc98dGx2UOaZJXco27rnVqcuOYtCOZ2I7pN08lkzx0VmsbpJUP0aOduZVXpaB8xz9qUn9bOSG/wtUpQYc2XL2fqwAY47aBt+y9/N7rE67DVWynog2xOp4cvIBeXKcqm5silHYr1JgJdbO5zvLsM/EqXpMEjj0DWjyHzKYvjsVO0ucRpoeQPu+J8Aq5Q9IqirJMTerhb3ppDZoGuw4nwVMqRNy3tpmDc2+IQRxDiPVefYvjZa9whkc4NDTmcBqS7Ww5LVhmOyP0c45rHlr2PxXGdVR2V0SonpDKdh2IPxC+X0QVSNa+x2vruBzP8Ast9Bijg0dotNht2m7e6fkVRYmDWqsTkZK1WFMOrmjwuPmFwy4e5vceW8g7tNKkaTGLvEclg5wLmEdyRo3LTwI4tOy65IrglgB5sOzvwK7ZVLVFU7FdZi74SI5LxhxsNbxOPn7JXJ0gwkve2eNuYC2dvFv7Q5jxUjVxMc2xGeNw0B32JLf3rBxB5tIUZhFa+CSSnLi7I3rYXe9FbMW+RYT8QocXa3QspanJiLGkAO2XOXMZ3QtGLYpEamWnld1b2Ps2Tdj2kAtzAd02I12XbDgr3AHQg7Fpu0+RCzrBzXlZplO3mscNbXEhfDKp1lPx9H77hdsWAeC7xwOlji6+pUxI7xWkOfmvqry3AfBZ/MXgrrBWKusUzrn+KzLiDw0/3yVwdgXguSo6Pgi1lR4ItzyKwXHC1lnahWXC8ZjOmgUE7o/lGi5JcPkZssWI4dmvZF41lYmMYojOS5hv4fFd3RKlMcZDhYqr4diEkTjurLh+PgghyxV4VY0+Xui8crdzXHUWqC3g7T4r0vDmZY2DwXn2H04zdc7XX6scSfe8grrgtHI273vLgRo3gF9HwvDZFzO6RgxM7+UlURF65kMoiIAiIgCwsrCALzn8oVMTJPIzV30VzLDe4LZPtaH/yr0Zef9Oax0FU2RouCxuZp2cAT9q5VqeeFisqypeZ7GcIy2zDZxaR+6YmZfhYNUhK91nFveDXZf3rHL8lD4NURGM9UbxD2fbh1vlcNTlBvlcNOB2BUwycW1IsRcHgfEf35LzmrOzNkJKcVKLujzGtgEzw6XMYYqaKbKNHSOfbPfleQuzHhZQmJdJJalzWWEcTBZkUYysHjbiV6rimANk7UbjG4FxBFtC7vgtIILXa5mkEE62B7SpmIdDJGkuEX8VORlPnFI4ZPhIfJVa3JU7blew5wdm8NF3hlnNcLDKb+eiwzB3xl2rrnYOhnGuo1LWObw5rgOD1jj37a6EdbqLcur0WV4eUpO2x18RTS3LnBjLCwiRo7p1A42XXhcMcsEbmnXIOPG3EKs4Tgc2U53OeTwDH3tbhnDAfVT2DdHpY2hrSWkC2c6uHDRliGuHiHjyWR4Cbuou2p058Hruc9dmMtFAzWRs4qn2/VU7W2Jdyzk2A4q50oIGpAta+ugs1t7/ynXxBXHh+GR04PvvOZ7jd0j3G9i4kk3tpdxsLEC17L6rqkWym4Gn1YsXu1Nib6DXi6zb7k3XqU4KEVHsZ3rdsjWSlrXPIOVrs4HEl00krGAcXFr4m25zAKKoKW9RI55synpmU75BsX9XaWx45QXfEtHFSs7tM8rupYD2BclwvoXMB7T5DmP1hADcxIBJLzXsUxLrGdVE3q4W3s3ibe088Tufjx3XVQzExWpQek1Z11XUSbXkuB4WAaPQBSGCYxNDox7mnwOh04g6FQ2NMHXzfvfIL4gLgQAbg8eS7TVz1sPLKldafnQ9Sw7p89mk0LHjXVhyO0zcNR7PgrNhvTuhk0dniNyO2y4uHFu7b8l5fCwOaNNxrbyI+ZXzRQXBP7bvse78VyVRpGupwyjOSsrX7HutDiVJN+imid4BwvwOx14j1Uh9EC/PjqYjSwJtw8AwfJdEOJ1EXcllZ5PeBvIdr25K6rd0Yp8H/5l6o94dRjktT6Acl5FhHTjEGho68v7I/SNa7XIw72B3J4q1t/KS5gb1kAdfi19jtyLfmpdemnZnnVsJUpb2ZaZMOHJcNRhg5L6wrprS1A0bK08jGXf0Zl1VuNQN2JceTR+9ueHdPirLLP4TO7rcrdZgYPDVcMOCsjdeQ5jwjG38Z4eS7cSxaSRpDewCWizdyHDid9z4LdTUdspd6fBT4SMneaHNa0RuoGF7i48LADgNNgOAV7px2W+QVHgm+syDTtan4CwCvMPdHkFrSscZH2iIpKmUREAREQGCiFEAXnv5TWduM82EehXoSoX5UR2Yj4OH3IZsXHNSaPNXSvje17HFrs2habHn6aKfw3pe4WErd7XewAXOoBLNr6Alw5bKv1jrZSdgbk8AMrlrewG1ue/wAHW+9cpwjLc8CjjatB+V/Y9IoMbhksGOBvbQXOhPuauGhaSSAO1xXdBiMbgS17SBvlcNOyJDe57OhBII2+K8hqYbC/JzT6PjI/oXUMRlDbOdnGW1pAH6ZACAXAkaB21tyuDoLoexS4ypJOcfT89z1d0uttL66EcB2T7PMgeiBpHBu/7PPL/fzXmLMXu/M5rg4B7A5krwbPku7R+cbwxnQDZdLukjeyc8w1c6xZE/UvbUnUFnEEKnJZtp8Rw8uvrc9Fc4/scN3HicvuHiuKprBoHTRtDi1oDbl3bzBoGtjfIeGtuGqppxxuv1o0dnOaJw7tQJz3XO96y0TYgwlh62Lsvjcbtn2ikkzex/mhOX8/Q6rGUWtJR9fuWubFYWszZnv0J07N/q+tGuhGmlxzUTX4y8ZhG1rLZ9bXNx14uL6Anq2nb4qLOIQBga+ZlrBhysm9zqD7HMrbFiVPreVly52uSb2pHAexzcfVMqWyZbxNLfOvVHGWPknkLiSbNuXEk262UjfhYLfLFlZJbkSPHs/ivg10Ikc5srCHCJuomFgHyAn9H4//ABaPpkOWS85Oc5mjJIcoc2wAuBpdrtFKT7F44qgv916lDrbl8hO5JvfyWuNj2jsjQ66d5XvCvyd/SWslbVANmDXN+pNwHtkcL/WD/Cd6hSlJ+TyEMa508rrgd1jGb05nG5dwFvtXRwn0R6UMTQsrysVnC5Lxtvoba+am8CwwuZI4kEAZxlNw0OqMjjKN2gNzHT9kqb/4MpI2yG0ryxkjhnktctgilFwwN0vJb4KQwmjiZ1jGRtDeulhIOZ2aNlZDG1rs5N+y4381SOGlfU64viylTUKTafVh1LRE/RBAJJM1jM1hJDSbBwDJC462sQR8djV8V6N1ccjo2xPc3Lu4sblu0Gxe4hrrZhe3NXuKZ2cAE2sywboN6ywsPBrR8AvmHD5D7J2A10/VUg4/9N/8q6+Hvuzz6PEKtF3i7/PUpuFdH7NBfIwZWkdgOebtEodvlG9PINzsOCmm4JACA5hkIPtuIHeA7rbeOhJUhg2G54g4mwcZNhrrJVg//vf+FSYpAJHXFxYEE+8XPJ+8IsLSTu1dnOtjKtZ3k/QrlQw5Y2MAaC8ANYA1pdkJ2Fhe7T6qQNCQLn3hYeBkf8nrfi7gHU+wHXXPAACCY/JcLukTHyMjpgZ+2GyOZfq426gnrO6SDbQG+60JJKyM19TsrImtYANO3GL+Ae3c+QWaTEetktGM0QBvJwLriwZ7w3uVrxuUNiva4DgSLXvbW32LlwCmeXdc8kgghtwWdnTRrPZbobcVBJKULCZXOIs0O7J5nirzTd0eSpVG/M9rB7xJ9VdYNggZtREUlTKIiAIiIDCwSslc8z1JVs+Z6iyofT+XM1l+ZVsqpFTumcRdFmG7Tf4cVPQy4i7puxQK5gLct/C/np81HRyOu0R5i0OtYWs0E2cHA62GpBHkuyaQEfEfeFzmgykGN5bY906i17lo4gLmfPwkkmp93a+x0Vp+rf4NJ9BdfcU7H5gCDYkOHI6jUL4qRdjxzafuKj4o82Ysu1wd3n2yPz2zMNtbXOnmFU506cZQ1dre9iTZFz3uT/3Ej71yVUIBiA2Li34dU8fJMHvkOrSMxsGuLg0WHZudd76cLr7r/wBWeUg/pcPmnUlJxquN+/0MyU9767gjbm1o/wBK1mG9/wCIepafkuWmxN2RrpQ0B7bteLht/ddfunx2XRh9X1gdo27XWJYczToDcG3ilmi8qdWmm30/RqrobMJ8fvla5bjTn7b/APkz/cmJfo3fA/aFzNxTtOzsLWh5Znvdtwbdr3VGpaCqTp3j3fsbhFrb90+j3OT6PbjwH2Fx+a+Yau8hYWgGxIcHB12g21ttuul2xUFZOcXZnqX5O6HNQUUmbaGI2t7jZW7+PWfYpaXDGs6hgJILww7bNpJY/hoB6qg9DK7ExBAKTI+KKhik6iRga2Zxlla9rJt2PytFr3G1wFPQdNzNV08UNi2Q5JqaSCZlTTkMe5z3PPYygtAI8dCtJ9UWl2GxHNcE5gQ65Oocxkbh/KxqjOjkLS2YkAn6XU2uBp/zBP3tB+AU65UBlW8fVsrWUhkrK1oBgbLJIW1Mly3MbMAA1JBGqgFyqYwXM1ALXF+XiRlczbld41X2SvO8Iq4JKqnndJic5c4xw1MsbYqa72l1gGtYS1wbyI0C9CJQkqWG46IoYo2QVE0ha52WGMltjI+2aRxDG8eN124PPVvfK6pjjjYS0xRh4fIwWs4SFoy7i41O5HBVQ01ZMyJkYqRH1DDC+GZkMLZHF5dJMb535SW2YNCB4qc6LdH3Uz5JJBE172MYWxGRwOUvJke+TtPe4uOvABAdPSNpd1TRGJbvk+rcQA//AJeYZSToAbqPfS1UvVMfBBHGyVkg6uZxLQw37uQA6afFS1e766DzkP8A4yPmvmrrmi1jexubbbE7+ihko21m8d/8Qf0uK1VdaL9k8LX/AAUZXVpc5g8dAP3T+KncCwNzyHyiw4N+ZVS53dFaEgdY4anYcgrZG1a6aANC3qSrYREQgyiIgCIiA+HrkmXY9c0jVZFGRdQFFVcdwQdlOzRqPniUnKSPKuk2AuizSRglm5A3b/soMTG1vL8fkvXqmnVWxfovHJdzPq3eA7JNiNR8eCpKJ5eIwV9YFRMoIOvD5D8R6rljoY5GscQQS1pu0kXIAsTbQkaei767BJ4jqwuF+8zUWuz4jZRdDIQ1mvBo+yIfj6rnqjBy5007XTOyjp8mbtFxJBJda98oA2A4WWK86N/6jPtcB81qFQRc7m1/Rrj/AKV81812gf5jD6Sxg/enUpGMnVTZz07Jo2NLs0gIIew2c9pubFpPeG2hW/Ci6zg4OAB7JexrHHTW4Gm/FdQnB08vtJA/pK+GTA3N9NLeWQH8SobLzqympXirv+Pz9bmvFP0T/wB0rTJI4ZminJaSSSHR2dfckE8V9Yo8dTJqO47+m/zC6TIOY9fX7whEXlgtL6vv/HZo4MOY4OdeBsbTsRkv5Gx14ld7lrMvatcWsfW4FvtQyDmP7Nvv0UNkVG5yzW+vvcsfR/BqqSko5WxT1EP0VrGsgrTSuikEspe7KSGvzAt1vfs+SnMFoa1lTAWRYjEzOev+l1sVRCYsjtA3MXZ82SxClPyZVbBhlIwntZNtfallDfUsf6KWqsVYTC9jiW58xtcZmGlmkbpx0ANjxAWk+ruShVFwvo/9ID5mzzQPbU18JMXV9qN1bI4tOdrratGoVlqMaaA+zScrXu1Nr5WRPt6Sj0Kg+j9cWMkaANa2p1P7eIvYfscUBuw7orS0roSDPI5hyQmaZ8gjtG7usJDG9lrgLN0up5zgFW6zEHuja4u1DM4tpZxpJySLeNl8VdR2tTe0n3VMX/qgNvRyvY2jp7nXqWEgeLGu/wBQ9VibELOc5vEBuv7PWa+qiMApZTTwNyOBEMYOYZbWhgBGuu7XD4KYhwN7u+74N+PE+agkh66tJljub9638zPxXVQ4dLIBplFhqd+7bZWSiwNjSCG68zqfVTtJh1t1DJREYPgDGWda55nf/ZWaCCy2RxALYoAREQBAiygCIiAIiIDBWtzVtWLKSGjkkjXJLCpQsWp8Sm5RohJadcU1KrE+Bc8lMpObiVeWkUXWYHFJ342k87WPqNeCub6Rc8lEoKOCejPOavofGe457fA2cNnDz9s8eCiq7ohN7D2O87t9qM+PuFepvofBaX0CjKji8NC97HlLuj9S03yXFxs5vvvPE8nBcf5oqGhoMT9AL2F/1TgdvGy9ddQeC+Dh/gq5Ecng4a7njVdQzdXJ9VJctdpkf/hN8OYX1LTSa/Vv7r/Yd/l+C9i/N6fm5MhPhFZK+x486ll4Rybu9h3+K08lkYfOdope8P1b/wDGJ5cl7D+bitrMO8EyBYOPcrXQOCSOmp2vY5rmshzBzSCMs9WXA+Qew/xBSkFJJ1cbcti1rAQSNxRyQn/ucAp+GhsuplGuh6SK2+gkdn2GYPG50zRQM284neoXxQYG5l7vveWSXRttX1LqgDc7EgeNuCtraLwW5lChJWI8EZYNILgAG6k7BhZw/ZcR8V3Q4aBs0D4eqsDKILc2nAUXJIWGg8F3Q4epENCyouSao4AFtRFACIiAIiygCIiAIiIAiIgCIiAIiIDBavkxr7RCLGkwr4NOulFNyMqOM0wXwaQLvWLJcjIRxpAsfQwpKyWS5GQjfoYWRRjkpGyWS5OQ4BRjktjaUcl12SyXJymlsAX2IwvtEuTYxZZRFBIRFlAYRZRAYRZRAEREAREQBERAERE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118893" y="5301208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2"/>
          <p:cNvSpPr txBox="1">
            <a:spLocks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Aufgaben und Heterogenität</a:t>
            </a:r>
            <a:b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Selbstdifferenzierende Aufgaben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06705" y="3782018"/>
            <a:ext cx="686569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de-D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Kennen Sie selbstdifferenzierende Aufgaben?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de-DE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de-D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Welche Erfahrungen haben Sie damit gemacht?</a:t>
            </a:r>
          </a:p>
        </p:txBody>
      </p:sp>
    </p:spTree>
    <p:extLst>
      <p:ext uri="{BB962C8B-B14F-4D97-AF65-F5344CB8AC3E}">
        <p14:creationId xmlns:p14="http://schemas.microsoft.com/office/powerpoint/2010/main" val="367930727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260648"/>
            <a:ext cx="7772400" cy="1143000"/>
          </a:xfrm>
        </p:spPr>
        <p:txBody>
          <a:bodyPr/>
          <a:lstStyle/>
          <a:p>
            <a:r>
              <a:rPr lang="de-DE" sz="3600" dirty="0">
                <a:solidFill>
                  <a:srgbClr val="080808"/>
                </a:solidFill>
                <a:latin typeface="Verdana" pitchFamily="34" charset="0"/>
              </a:rPr>
              <a:t>Aufgaben differenzieren</a:t>
            </a: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 rot="16200000">
            <a:off x="5693359" y="3100890"/>
            <a:ext cx="6399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Verändert nach: Stephan </a:t>
            </a:r>
            <a:r>
              <a:rPr lang="de-DE" sz="105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Hußmann</a:t>
            </a:r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 / Susanne Prediger: Mit Unterschieden rechnen – </a:t>
            </a:r>
          </a:p>
          <a:p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Differenzieren und Individualisieren. In: Praxis der Mathematik in der Schule 49 (2007) 17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1187624" y="1772816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der gleichen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Zugangsweisen</a:t>
            </a:r>
            <a:endParaRPr lang="de-DE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716016" y="3140968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der gleichen</a:t>
            </a:r>
          </a:p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Lerninhalte und -ziele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187624" y="3140968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des gleichen</a:t>
            </a:r>
          </a:p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Tempos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716016" y="1772816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des gleichen</a:t>
            </a:r>
          </a:p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Anspruchsniveaus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187624" y="4581128"/>
            <a:ext cx="6696744" cy="936104"/>
          </a:xfrm>
          <a:prstGeom prst="roundRect">
            <a:avLst/>
          </a:prstGeom>
          <a:solidFill>
            <a:srgbClr val="EAEAFA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Verbindliche Anforderungen für alle </a:t>
            </a:r>
          </a:p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gemeinsame Basis 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ichtungspfeil 13"/>
          <p:cNvSpPr/>
          <p:nvPr/>
        </p:nvSpPr>
        <p:spPr>
          <a:xfrm rot="1302504">
            <a:off x="268814" y="1416587"/>
            <a:ext cx="2016224" cy="682433"/>
          </a:xfrm>
          <a:prstGeom prst="homePlate">
            <a:avLst/>
          </a:prstGeom>
          <a:solidFill>
            <a:srgbClr val="C0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Methoden-</a:t>
            </a:r>
            <a:r>
              <a:rPr lang="de-DE" sz="1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werkzeuge</a:t>
            </a:r>
            <a:endParaRPr lang="de-DE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ichtungspfeil 14"/>
          <p:cNvSpPr/>
          <p:nvPr/>
        </p:nvSpPr>
        <p:spPr>
          <a:xfrm rot="19760887">
            <a:off x="283686" y="4172249"/>
            <a:ext cx="2016224" cy="678743"/>
          </a:xfrm>
          <a:prstGeom prst="homePlate">
            <a:avLst/>
          </a:prstGeom>
          <a:solidFill>
            <a:srgbClr val="C0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Übungsmat</a:t>
            </a:r>
            <a:r>
              <a:rPr lang="de-DE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„Wochenplan“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812360" y="1281534"/>
            <a:ext cx="61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812360" y="2649686"/>
            <a:ext cx="61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Abgerundete rechteckige Legende 17"/>
          <p:cNvSpPr/>
          <p:nvPr/>
        </p:nvSpPr>
        <p:spPr>
          <a:xfrm>
            <a:off x="3851920" y="5805264"/>
            <a:ext cx="1368152" cy="576064"/>
          </a:xfrm>
          <a:prstGeom prst="wedgeRoundRectCallout">
            <a:avLst>
              <a:gd name="adj1" fmla="val -37737"/>
              <a:gd name="adj2" fmla="val -196443"/>
              <a:gd name="adj3" fmla="val 16667"/>
            </a:avLst>
          </a:prstGeom>
          <a:solidFill>
            <a:srgbClr val="CC33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Mindest-</a:t>
            </a:r>
          </a:p>
        </p:txBody>
      </p:sp>
      <p:sp>
        <p:nvSpPr>
          <p:cNvPr id="1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620688"/>
            <a:ext cx="7772400" cy="1143000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endParaRPr lang="de-DE" sz="4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1700808"/>
            <a:ext cx="527657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z.B.: Biologieunterricht / NW-Unterricht</a:t>
            </a:r>
            <a:b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Das Mikroskop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2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Arbeitsblatt bleibt gleich.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2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Anspruchsniveaus durch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zunehmende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Strukturierung des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beschreibenden Textes.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2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Quelle: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Elke Peter: Mikroskopieren lernen.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In: </a:t>
            </a:r>
            <a:r>
              <a:rPr lang="de-DE" sz="1000" kern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lernchancen</a:t>
            </a:r>
            <a:r>
              <a:rPr lang="de-DE" sz="1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42/2004, S. 22 - 29 </a:t>
            </a:r>
            <a:endParaRPr lang="de-DE" sz="2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611209" y="1542572"/>
            <a:ext cx="3955528" cy="542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z.B. das Mikroskop</a:t>
            </a:r>
            <a:endParaRPr lang="de-DE" sz="4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95" y="1122784"/>
            <a:ext cx="3940526" cy="54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716015" y="1124742"/>
            <a:ext cx="3898467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707552" y="3068960"/>
            <a:ext cx="2104872" cy="1200329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eigenständig </a:t>
            </a:r>
          </a:p>
          <a:p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 erschließen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803480" y="3068960"/>
            <a:ext cx="1689886" cy="1200329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Hervor-</a:t>
            </a:r>
          </a:p>
          <a:p>
            <a:pPr algn="ctr"/>
            <a:r>
              <a:rPr lang="de-DE" sz="1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hebungen</a:t>
            </a:r>
            <a:endParaRPr lang="de-DE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z.B. das Mikroskop</a:t>
            </a:r>
            <a:endParaRPr lang="de-DE" sz="4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02330" y="1910639"/>
            <a:ext cx="5256587" cy="38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55311" y="1910891"/>
            <a:ext cx="5311071" cy="38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616886" y="3068960"/>
            <a:ext cx="2286203" cy="1200329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Begriffe</a:t>
            </a: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zugehörige </a:t>
            </a:r>
            <a:b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Erläuterungen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280605" y="3068960"/>
            <a:ext cx="2638864" cy="1477328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Kärtchen</a:t>
            </a: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zum Ordnen - </a:t>
            </a:r>
            <a:b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anschließend</a:t>
            </a:r>
            <a:b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Skizze beschriften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620688"/>
            <a:ext cx="7772400" cy="1143000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endParaRPr lang="de-DE" sz="4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06705" y="3628130"/>
            <a:ext cx="686569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de-D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Geben Sie regelmäßig / gelegentlich Hilfen in ähnlicher Form?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de-DE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de-D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Welche Erfahrungen haben Sie damit gemacht?</a:t>
            </a:r>
          </a:p>
        </p:txBody>
      </p:sp>
    </p:spTree>
    <p:extLst>
      <p:ext uri="{BB962C8B-B14F-4D97-AF65-F5344CB8AC3E}">
        <p14:creationId xmlns:p14="http://schemas.microsoft.com/office/powerpoint/2010/main" val="25647909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9776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Veränderung des Anspruchsniveaus</a:t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im Aufgabenstamm</a:t>
            </a:r>
            <a:endParaRPr lang="de-DE" sz="40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764736" y="2019612"/>
            <a:ext cx="7695696" cy="3067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Statt die Aufgabenstellung direkt zu verändern kann man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auch den </a:t>
            </a:r>
            <a:r>
              <a:rPr lang="de-DE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Aufgabenstamm variieren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durch Hinzufügen bzw. Weglassen lösungsrelevanter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Informationen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durch Ergänzung mit Abbildungen, Skizzen, Tabellen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durch mehr oder weniger komplexe sprachliche 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Formulierung (ggf. muss der Schüler erst die relevanten 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Informationen identifizieren)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Aufgabenstamms </a:t>
            </a:r>
            <a:endParaRPr lang="de-DE" sz="40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683569" y="16288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83568" y="2638653"/>
            <a:ext cx="2952328" cy="314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 ohne „Stamm“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gegenüberliegenden Seiten je etwas festes Kochsalz und etwas festes Silbernitrat gegeben.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499992" y="1557947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 mit „Stamm“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Ihr habt in der letzten Stunde beobachten können, wie sich verschiedene Salze in Wasser lösen.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Ihr sollt von diesen </a:t>
            </a:r>
            <a:r>
              <a:rPr lang="de-DE" sz="16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Beobachtun</a:t>
            </a: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-gen ausgehend eine Vorhersage für folgenden Versuch machen: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gegenüberliegen-den Seiten je etwas festes Koch-salz und etwas festes Silbernitrat gegeben.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Aufgabenstamms </a:t>
            </a:r>
            <a:endParaRPr lang="de-DE" sz="40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2" y="13407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20072" y="4005064"/>
            <a:ext cx="367240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gegenüberliegen-den Seiten je etwas festes Koch-salz und etwas festes Silbernitrat gegeben.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</p:txBody>
      </p:sp>
      <p:pic>
        <p:nvPicPr>
          <p:cNvPr id="8" name="Grafi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8863" y="1268760"/>
            <a:ext cx="2823577" cy="266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539552" y="2060848"/>
            <a:ext cx="4536504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 mit erweitertem „Stamm“ und visuellem Anker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Ihr habt in der letzten Stunde beobachten können, wie sich verschiedene Salze in Wasser lösen.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• Wenn man einen Kochsalzkristall in Wasser legt, dann kann man sehen, wie sich ausgehend vom Feststoff Schlieren bilden.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• Löst man ein Körnchen </a:t>
            </a:r>
            <a:r>
              <a:rPr lang="de-DE" sz="16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Kaliumperman-ganat</a:t>
            </a: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in Wasser, dann sieht man, wie sich die lilagefärbte Zone immer weiter ausdehnt.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Ihr sollt von diesen Beobachtungen ausgehend eine Vorhersage für folgenden Versuch machen: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9776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3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  <a:endParaRPr lang="de-DE" sz="48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ertischale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1412776"/>
            <a:ext cx="6240693" cy="468052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3636" y="1059713"/>
            <a:ext cx="7772400" cy="4745551"/>
          </a:xfrm>
        </p:spPr>
        <p:txBody>
          <a:bodyPr/>
          <a:lstStyle/>
          <a:p>
            <a: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Die aktuelle Version der Präsentation,</a:t>
            </a:r>
            <a:b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das Handout sowie die meisten der verwendeten Materialien finden Sie hier:</a:t>
            </a:r>
            <a:b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b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www.guteunterrichtspraxis-nw.org/</a:t>
            </a:r>
            <a:b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2016 Karlsruhe Aufgaben.html</a:t>
            </a:r>
            <a:b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b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4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oder via </a:t>
            </a:r>
            <a:r>
              <a:rPr lang="de-DE" sz="2400" dirty="0" err="1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google</a:t>
            </a:r>
            <a:r>
              <a:rPr lang="de-DE" sz="24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:</a:t>
            </a:r>
            <a:br>
              <a:rPr lang="de-DE" sz="24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400" dirty="0" err="1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Stäudel</a:t>
            </a:r>
            <a:r>
              <a:rPr lang="de-DE" sz="24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 / Aktuelles &amp; Archiv / 2016 Karlsruhe</a:t>
            </a:r>
            <a:endParaRPr lang="de-DE" sz="28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195736" y="6525344"/>
            <a:ext cx="4544144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 Aufgaben differenzieren   26.10.2016  –  Dr. L. </a:t>
            </a:r>
            <a:r>
              <a:rPr lang="de-DE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Stäudel</a:t>
            </a:r>
            <a:endParaRPr lang="de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188640"/>
            <a:ext cx="7772400" cy="1143000"/>
          </a:xfrm>
        </p:spPr>
        <p:txBody>
          <a:bodyPr/>
          <a:lstStyle/>
          <a:p>
            <a:pPr eaLnBrk="1" hangingPunct="1"/>
            <a:r>
              <a:rPr lang="de-DE" sz="3200" dirty="0">
                <a:latin typeface="Arial" pitchFamily="34" charset="0"/>
              </a:rPr>
              <a:t>Experimentelle Aufgaben - aufbereitet</a:t>
            </a:r>
            <a:endParaRPr lang="de-DE" sz="1200" dirty="0">
              <a:latin typeface="Arial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feld 1"/>
          <p:cNvSpPr txBox="1"/>
          <p:nvPr/>
        </p:nvSpPr>
        <p:spPr>
          <a:xfrm flipH="1">
            <a:off x="381131" y="3185681"/>
            <a:ext cx="2258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Versuchsanleitung</a:t>
            </a:r>
          </a:p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unterstützt durch </a:t>
            </a:r>
            <a:b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Visualisierungen </a:t>
            </a:r>
            <a:b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zugeordnete Begriffe</a:t>
            </a:r>
          </a:p>
        </p:txBody>
      </p:sp>
      <p:pic>
        <p:nvPicPr>
          <p:cNvPr id="9" name="Grafik 8"/>
          <p:cNvPicPr/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930842" y="1196752"/>
            <a:ext cx="5344795" cy="53594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499992" y="2420888"/>
            <a:ext cx="1475925" cy="114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132854" y="2339752"/>
            <a:ext cx="2088105" cy="130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930842" y="3645024"/>
            <a:ext cx="1475925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406767" y="3673204"/>
            <a:ext cx="1317361" cy="1411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724129" y="3668431"/>
            <a:ext cx="1008112" cy="141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6732241" y="3658925"/>
            <a:ext cx="1475925" cy="142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863371" y="5082762"/>
            <a:ext cx="1720440" cy="138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499991" y="5159984"/>
            <a:ext cx="1584177" cy="1221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230224" y="5091652"/>
            <a:ext cx="1654144" cy="1464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7139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9632" y="288032"/>
            <a:ext cx="6737350" cy="1124744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dirty="0" err="1">
                <a:solidFill>
                  <a:schemeClr val="tx1"/>
                </a:solidFill>
                <a:latin typeface="Verdana" pitchFamily="34" charset="0"/>
              </a:rPr>
              <a:t>Step-by-Step</a:t>
            </a:r>
            <a:br>
              <a:rPr lang="de-DE" sz="32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3200" dirty="0">
                <a:solidFill>
                  <a:schemeClr val="tx1"/>
                </a:solidFill>
                <a:latin typeface="Verdana" pitchFamily="34" charset="0"/>
              </a:rPr>
              <a:t>Foto-Story</a:t>
            </a:r>
            <a:endParaRPr lang="de-DE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195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957388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de-DE" sz="1400" dirty="0">
              <a:latin typeface="Arial Condensed Bold" pitchFamily="34" charset="0"/>
            </a:endParaRPr>
          </a:p>
          <a:p>
            <a:pPr eaLnBrk="1" hangingPunct="1"/>
            <a:endParaRPr lang="de-DE" sz="1400" dirty="0">
              <a:latin typeface="Arial Condensed Bold" pitchFamily="34" charset="0"/>
            </a:endParaRPr>
          </a:p>
          <a:p>
            <a:pPr eaLnBrk="1" hangingPunct="1">
              <a:buFontTx/>
              <a:buNone/>
            </a:pPr>
            <a:endParaRPr lang="de-DE" sz="1400" dirty="0">
              <a:latin typeface="Arial Condensed Bold" pitchFamily="34" charset="0"/>
            </a:endParaRPr>
          </a:p>
        </p:txBody>
      </p:sp>
      <p:pic>
        <p:nvPicPr>
          <p:cNvPr id="1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808" y="1484784"/>
            <a:ext cx="4608512" cy="1872208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12" y="3212976"/>
            <a:ext cx="4536504" cy="311579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 flipH="1">
            <a:off x="557808" y="4318064"/>
            <a:ext cx="30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Verdana" pitchFamily="34" charset="0"/>
                <a:ea typeface="+mj-ea"/>
                <a:cs typeface="+mj-cs"/>
              </a:rPr>
              <a:t>Zu einem </a:t>
            </a:r>
            <a:br>
              <a:rPr lang="de-DE" sz="2000" dirty="0">
                <a:latin typeface="Verdana" pitchFamily="34" charset="0"/>
                <a:ea typeface="+mj-ea"/>
                <a:cs typeface="+mj-cs"/>
              </a:rPr>
            </a:br>
            <a:r>
              <a:rPr lang="de-DE" sz="2000" dirty="0">
                <a:latin typeface="Verdana" pitchFamily="34" charset="0"/>
                <a:ea typeface="+mj-ea"/>
                <a:cs typeface="+mj-cs"/>
              </a:rPr>
              <a:t>Experiment </a:t>
            </a:r>
          </a:p>
          <a:p>
            <a:r>
              <a:rPr lang="de-DE" sz="2000" dirty="0">
                <a:latin typeface="Verdana" pitchFamily="34" charset="0"/>
                <a:ea typeface="+mj-ea"/>
                <a:cs typeface="+mj-cs"/>
              </a:rPr>
              <a:t>aus E 8+</a:t>
            </a:r>
          </a:p>
          <a:p>
            <a:endParaRPr lang="de-DE" sz="2000" dirty="0">
              <a:latin typeface="Verdana" pitchFamily="34" charset="0"/>
              <a:ea typeface="+mj-ea"/>
              <a:cs typeface="+mj-cs"/>
            </a:endParaRPr>
          </a:p>
          <a:p>
            <a:r>
              <a:rPr lang="de-DE" sz="2000" dirty="0">
                <a:latin typeface="Verdana" pitchFamily="34" charset="0"/>
                <a:ea typeface="+mj-ea"/>
                <a:cs typeface="+mj-cs"/>
              </a:rPr>
              <a:t>„Wir reinigen Wasser“</a:t>
            </a:r>
          </a:p>
        </p:txBody>
      </p:sp>
    </p:spTree>
    <p:extLst>
      <p:ext uri="{BB962C8B-B14F-4D97-AF65-F5344CB8AC3E}">
        <p14:creationId xmlns:p14="http://schemas.microsoft.com/office/powerpoint/2010/main" val="23810749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9632" y="288032"/>
            <a:ext cx="6737350" cy="1124744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dirty="0">
                <a:solidFill>
                  <a:schemeClr val="tx1"/>
                </a:solidFill>
                <a:latin typeface="Verdana" pitchFamily="34" charset="0"/>
              </a:rPr>
              <a:t>… beim Experimentieren,</a:t>
            </a:r>
            <a:br>
              <a:rPr lang="de-DE" sz="32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3200" dirty="0">
                <a:solidFill>
                  <a:schemeClr val="tx1"/>
                </a:solidFill>
                <a:latin typeface="Verdana" pitchFamily="34" charset="0"/>
              </a:rPr>
              <a:t>davor und danach</a:t>
            </a:r>
            <a:endParaRPr lang="de-DE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ußzeilenplatzhalter 9"/>
          <p:cNvSpPr txBox="1">
            <a:spLocks/>
          </p:cNvSpPr>
          <p:nvPr/>
        </p:nvSpPr>
        <p:spPr bwMode="auto">
          <a:xfrm>
            <a:off x="1439652" y="6544792"/>
            <a:ext cx="62646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>
                <a:latin typeface="Calibri" pitchFamily="34" charset="0"/>
              </a:rPr>
              <a:t>Förderung des inklusiven </a:t>
            </a:r>
            <a:r>
              <a:rPr lang="de-DE" dirty="0" err="1">
                <a:latin typeface="Calibri" pitchFamily="34" charset="0"/>
              </a:rPr>
              <a:t>nw</a:t>
            </a:r>
            <a:r>
              <a:rPr lang="de-DE" dirty="0">
                <a:latin typeface="Calibri" pitchFamily="34" charset="0"/>
              </a:rPr>
              <a:t> Unterrichts - Merseburg 12/15  –  Dr. L. </a:t>
            </a:r>
            <a:r>
              <a:rPr lang="de-DE" dirty="0" err="1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907704" y="5157192"/>
            <a:ext cx="5238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900430" algn="l"/>
              </a:tabLst>
            </a:pPr>
            <a:r>
              <a:rPr lang="de-DE" dirty="0">
                <a:latin typeface="Haettenschweiler" panose="020B070604090206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VORBEREITUNG </a:t>
            </a:r>
            <a:r>
              <a:rPr lang="de-DE" sz="4000" dirty="0">
                <a:latin typeface="Haettenschweiler" panose="020B070604090206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de-DE" dirty="0">
                <a:latin typeface="Haettenschweiler" panose="020B070604090206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AUSWERTUNG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bgerundete rechteckige Legende 1"/>
          <p:cNvSpPr/>
          <p:nvPr/>
        </p:nvSpPr>
        <p:spPr>
          <a:xfrm>
            <a:off x="1043608" y="2176076"/>
            <a:ext cx="2232248" cy="1440160"/>
          </a:xfrm>
          <a:prstGeom prst="wedgeRoundRectCallout">
            <a:avLst>
              <a:gd name="adj1" fmla="val 92675"/>
              <a:gd name="adj2" fmla="val 166221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Auflösen komplexer Handlungsabfolgen</a:t>
            </a:r>
          </a:p>
        </p:txBody>
      </p:sp>
      <p:sp>
        <p:nvSpPr>
          <p:cNvPr id="7" name="Abgerundete rechteckige Legende 6"/>
          <p:cNvSpPr/>
          <p:nvPr/>
        </p:nvSpPr>
        <p:spPr>
          <a:xfrm>
            <a:off x="179512" y="3789040"/>
            <a:ext cx="2232248" cy="1440160"/>
          </a:xfrm>
          <a:prstGeom prst="wedgeRoundRectCallout">
            <a:avLst>
              <a:gd name="adj1" fmla="val 42018"/>
              <a:gd name="adj2" fmla="val 74617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Erleichterung der Texterschließung</a:t>
            </a:r>
          </a:p>
        </p:txBody>
      </p:sp>
      <p:sp>
        <p:nvSpPr>
          <p:cNvPr id="8" name="Abgerundete rechteckige Legende 7"/>
          <p:cNvSpPr/>
          <p:nvPr/>
        </p:nvSpPr>
        <p:spPr>
          <a:xfrm>
            <a:off x="6372200" y="2356304"/>
            <a:ext cx="2232248" cy="1440160"/>
          </a:xfrm>
          <a:prstGeom prst="wedgeRoundRectCallout">
            <a:avLst>
              <a:gd name="adj1" fmla="val -61797"/>
              <a:gd name="adj2" fmla="val 16428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Unterstützung fachsprachlicher </a:t>
            </a:r>
            <a:b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Formulierungen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3674446" y="1772816"/>
            <a:ext cx="2232248" cy="1440160"/>
          </a:xfrm>
          <a:prstGeom prst="wedgeRoundRectCallout">
            <a:avLst>
              <a:gd name="adj1" fmla="val 147709"/>
              <a:gd name="adj2" fmla="val 215174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Methodenwerkzeuge zum Strukturieren und Üben</a:t>
            </a:r>
          </a:p>
        </p:txBody>
      </p:sp>
    </p:spTree>
    <p:extLst>
      <p:ext uri="{BB962C8B-B14F-4D97-AF65-F5344CB8AC3E}">
        <p14:creationId xmlns:p14="http://schemas.microsoft.com/office/powerpoint/2010/main" val="10760440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755576" y="1124744"/>
            <a:ext cx="7632848" cy="4893647"/>
          </a:xfrm>
          <a:prstGeom prst="rect">
            <a:avLst/>
          </a:prstGeom>
          <a:solidFill>
            <a:srgbClr val="C00000">
              <a:alpha val="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Arbeitsphase</a:t>
            </a:r>
          </a:p>
          <a:p>
            <a:pPr algn="ctr"/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Suchen Sie eine Aufgabe, die Sie kürzlich eingesetzt haben, und verändern Sie deren Anspruchsniveau</a:t>
            </a:r>
            <a:b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-&gt; in Richtung auf geringere Anforderungen</a:t>
            </a:r>
            <a:b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-&gt; in Richtung auf gesteigerte Anforderungen</a:t>
            </a:r>
          </a:p>
          <a:p>
            <a:pPr algn="ctr"/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Variieren Sie dazu entweder den Aufgabenstamm oder die Strukturierung der Aufgabenstellung.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25760"/>
            <a:ext cx="7486600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der gleichen Lern–Ziele durch </a:t>
            </a:r>
            <a:b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der Bearbeitungstiefe</a:t>
            </a:r>
            <a:endParaRPr lang="de-DE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2" y="169151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552" y="2485246"/>
            <a:ext cx="3672408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gegenüberliegen-den Seiten je etwas festes Koch-salz und etwas festes Silbernitrat gegeben.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283968" y="5911388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http://www.harfesoft.de/aixphysik/waerme/Diffusion/index.html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77526" y="4509120"/>
            <a:ext cx="351089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Erforderliches Vorwissen:</a:t>
            </a:r>
          </a:p>
          <a:p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* Lösungsprozesse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* Reaktion Chlorid- + </a:t>
            </a:r>
            <a:r>
              <a:rPr lang="de-DE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Ag</a:t>
            </a: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-Ionen </a:t>
            </a:r>
          </a:p>
          <a:p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&amp;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* </a:t>
            </a:r>
            <a:r>
              <a:rPr lang="de-DE" sz="16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Brownsche</a:t>
            </a:r>
            <a:r>
              <a:rPr lang="de-DE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Bewegung 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60032" y="2636912"/>
            <a:ext cx="36724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Erweiterte Aufgabe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Begründet und beschreibt dabei möglichst genau, was auf der Ebene der Teilchen / auf molekularer Ebene passiert.</a:t>
            </a:r>
          </a:p>
        </p:txBody>
      </p:sp>
      <p:sp>
        <p:nvSpPr>
          <p:cNvPr id="11" name="Rechteck 10"/>
          <p:cNvSpPr/>
          <p:nvPr/>
        </p:nvSpPr>
        <p:spPr>
          <a:xfrm>
            <a:off x="4932040" y="5332680"/>
            <a:ext cx="28083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25760"/>
            <a:ext cx="7486600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der gleichen Lern–Ziele durch </a:t>
            </a:r>
            <a:b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der Bearbeitungstiefe</a:t>
            </a:r>
            <a:endParaRPr lang="de-DE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2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Beispiel: „Nano“-Lernzirkel</a:t>
            </a:r>
            <a:endParaRPr lang="de-DE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611560" y="2060848"/>
          <a:ext cx="8064896" cy="4297744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Station /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Thema &amp; Methode 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Anforderungs-</a:t>
                      </a:r>
                      <a:b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b="1" dirty="0" err="1">
                          <a:latin typeface="Calibri"/>
                          <a:ea typeface="Calibri"/>
                          <a:cs typeface="Times New Roman"/>
                        </a:rPr>
                        <a:t>bereich</a:t>
                      </a: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  1 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Anforderungs-</a:t>
                      </a:r>
                      <a:b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b="1" dirty="0" err="1">
                          <a:latin typeface="Calibri"/>
                          <a:ea typeface="Calibri"/>
                          <a:cs typeface="Times New Roman"/>
                        </a:rPr>
                        <a:t>bereich</a:t>
                      </a: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 2 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Anforderungs-</a:t>
                      </a:r>
                      <a:b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b="1" dirty="0" err="1">
                          <a:latin typeface="Calibri"/>
                          <a:ea typeface="Calibri"/>
                          <a:cs typeface="Times New Roman"/>
                        </a:rPr>
                        <a:t>bereich</a:t>
                      </a: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 3 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Station 2</a:t>
                      </a:r>
                      <a:endParaRPr lang="de-DE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Warum haben Nano-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teilchen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eine relativ große Oberfläche?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Arbeit mit Modellen:</a:t>
                      </a:r>
                      <a:b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Ein Würfel wird in 8 kleinere zerlegt.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Beschreibung der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Oberflächenvergröße-rung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bei zunehmendem Zerteilungsgrad anhand eines Würfels, der in 8 kleinere zerlegt wird.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Berechnung der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Oberflächenvergröße-rung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anhand eines Würfels mit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vorge-gebener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Kantenlänge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Wie AFB 2, jedoch immer weiter gehende Zer-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teilung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; Ableitung einer mathematischen Regel, die den Zusammenhang von Zerteilungsgrad und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Oberflächenvergröße-rung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wiedergibt.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7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Station 4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Tyndall-Effekt, Größe von Nanoteilchen, Experiment mit LP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Durchführung von Experimenten zum Tyndall-Effekt, Protokoll, Definition des Tyndall-Effekts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Wie AFB 1 + Erklärung der Beobachtungen; Vermutungen über die Teilchengröße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Wie AFB 1 + Erarbeitung einer Definition des Tyndall-Effekts anhand einer Abbildung; </a:t>
                      </a:r>
                      <a:b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Zusammenhang von Teilchengröße und Wellenlänge der Lichts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683568" y="4797152"/>
            <a:ext cx="187220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699792" y="4769016"/>
            <a:ext cx="187220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716016" y="4797152"/>
            <a:ext cx="187220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732240" y="4754948"/>
            <a:ext cx="1872208" cy="155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der gleichen Lerninhalte und –ziele durch 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der Bearbeitungstiefe</a:t>
            </a:r>
            <a:endParaRPr lang="de-DE" sz="40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1619672" y="2204864"/>
            <a:ext cx="5976664" cy="3108543"/>
          </a:xfrm>
          <a:prstGeom prst="rect">
            <a:avLst/>
          </a:prstGeom>
          <a:solidFill>
            <a:srgbClr val="C00000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Arbeitsphase</a:t>
            </a:r>
          </a:p>
          <a:p>
            <a:pPr algn="ctr"/>
            <a:endParaRPr lang="de-D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Denken Sie an eine Aufgabe, die Sie kürzlich verwendet haben und versuchen Sie, deren Bearbeitungstiefe/</a:t>
            </a:r>
            <a:b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Kompetenzanforderung zu verändern!</a:t>
            </a:r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Verdana" pitchFamily="34" charset="0"/>
              </a:rPr>
              <a:t>Schwerer, leichter, anders</a:t>
            </a:r>
            <a:endParaRPr lang="de-DE" dirty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71600" y="2060848"/>
            <a:ext cx="324036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27000" dist="38100" dir="13500000" sx="102000" sy="102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j-ea"/>
                <a:cs typeface="Times New Roman" pitchFamily="18" charset="0"/>
              </a:rPr>
              <a:t>) Asseln</a:t>
            </a:r>
            <a:endParaRPr kumimoji="0" lang="de-DE" b="0" i="0" u="none" strike="noStrike" kern="0" cap="none" spc="0" normalizeH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j-ea"/>
              <a:cs typeface="Times New Roman" pitchFamily="18" charset="0"/>
            </a:endParaRPr>
          </a:p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kern="0" baseline="0" dirty="0">
                <a:solidFill>
                  <a:srgbClr val="080808"/>
                </a:solidFill>
                <a:latin typeface="Verdana" pitchFamily="34" charset="0"/>
                <a:ea typeface="+mj-ea"/>
                <a:cs typeface="Times New Roman" pitchFamily="18" charset="0"/>
              </a:rPr>
              <a:t>b)</a:t>
            </a:r>
            <a:r>
              <a:rPr lang="de-DE" kern="0" dirty="0">
                <a:solidFill>
                  <a:srgbClr val="080808"/>
                </a:solidFill>
                <a:latin typeface="Verdana" pitchFamily="34" charset="0"/>
                <a:ea typeface="+mj-ea"/>
                <a:cs typeface="Times New Roman" pitchFamily="18" charset="0"/>
              </a:rPr>
              <a:t> Ölpest</a:t>
            </a:r>
          </a:p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j-ea"/>
                <a:cs typeface="Times New Roman" pitchFamily="18" charset="0"/>
              </a:rPr>
              <a:t>c)</a:t>
            </a:r>
            <a:r>
              <a:rPr kumimoji="0" lang="de-DE" b="0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j-ea"/>
                <a:cs typeface="Times New Roman" pitchFamily="18" charset="0"/>
              </a:rPr>
              <a:t> Kühlschrank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427984" y="2780928"/>
            <a:ext cx="407701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Arbeitsphase</a:t>
            </a: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Wählen Sie eine der drei</a:t>
            </a:r>
            <a:br>
              <a:rPr lang="de-DE" sz="2000" dirty="0">
                <a:latin typeface="Arial" pitchFamily="34" charset="0"/>
                <a:cs typeface="Arial" pitchFamily="34" charset="0"/>
              </a:rPr>
            </a:br>
            <a:r>
              <a:rPr lang="de-DE" sz="2000" dirty="0">
                <a:latin typeface="Arial" pitchFamily="34" charset="0"/>
                <a:cs typeface="Arial" pitchFamily="34" charset="0"/>
              </a:rPr>
              <a:t>Beispielaufgaben. </a:t>
            </a:r>
          </a:p>
          <a:p>
            <a:pPr marL="355600" indent="-355600">
              <a:buFontTx/>
              <a:buChar char="-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Stellen Sie fest, durch welche </a:t>
            </a:r>
            <a:br>
              <a:rPr lang="de-DE" sz="2000" dirty="0">
                <a:latin typeface="Arial" pitchFamily="34" charset="0"/>
                <a:cs typeface="Arial" pitchFamily="34" charset="0"/>
              </a:rPr>
            </a:br>
            <a:r>
              <a:rPr lang="de-DE" sz="2000" dirty="0">
                <a:latin typeface="Arial" pitchFamily="34" charset="0"/>
                <a:cs typeface="Arial" pitchFamily="34" charset="0"/>
              </a:rPr>
              <a:t>Maßnahmen die Aufgaben-</a:t>
            </a:r>
            <a:br>
              <a:rPr lang="de-DE" sz="2000" dirty="0">
                <a:latin typeface="Arial" pitchFamily="34" charset="0"/>
                <a:cs typeface="Arial" pitchFamily="34" charset="0"/>
              </a:rPr>
            </a:br>
            <a:r>
              <a:rPr lang="de-DE" sz="2000" dirty="0" err="1">
                <a:latin typeface="Arial" pitchFamily="34" charset="0"/>
                <a:cs typeface="Arial" pitchFamily="34" charset="0"/>
              </a:rPr>
              <a:t>stellung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verändert  wurde. </a:t>
            </a:r>
          </a:p>
          <a:p>
            <a:pPr marL="355600" indent="-355600">
              <a:buFontTx/>
              <a:buChar char="-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Klären Sie, ob sich dabei der </a:t>
            </a:r>
            <a:br>
              <a:rPr lang="de-DE" sz="2000" dirty="0">
                <a:latin typeface="Arial" pitchFamily="34" charset="0"/>
                <a:cs typeface="Arial" pitchFamily="34" charset="0"/>
              </a:rPr>
            </a:br>
            <a:r>
              <a:rPr lang="de-DE" sz="2000" dirty="0">
                <a:latin typeface="Arial" pitchFamily="34" charset="0"/>
                <a:cs typeface="Arial" pitchFamily="34" charset="0"/>
              </a:rPr>
              <a:t>Inhalt bzw. die Zielrichtung der </a:t>
            </a:r>
            <a:br>
              <a:rPr lang="de-DE" sz="2000" dirty="0">
                <a:latin typeface="Arial" pitchFamily="34" charset="0"/>
                <a:cs typeface="Arial" pitchFamily="34" charset="0"/>
              </a:rPr>
            </a:br>
            <a:r>
              <a:rPr lang="de-DE" sz="2000" dirty="0">
                <a:latin typeface="Arial" pitchFamily="34" charset="0"/>
                <a:cs typeface="Arial" pitchFamily="34" charset="0"/>
              </a:rPr>
              <a:t>Aufgabe verändert hat.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688" y="598488"/>
            <a:ext cx="6999312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</a:pPr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„Lernen sichtbar machen“</a:t>
            </a:r>
          </a:p>
          <a:p>
            <a:pPr>
              <a:spcBef>
                <a:spcPct val="10000"/>
              </a:spcBef>
            </a:pPr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John Hattie 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(2009, deutsch: 2014)</a:t>
            </a:r>
            <a:endParaRPr lang="de-D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Bild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1872208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851920" y="2601629"/>
            <a:ext cx="4824536" cy="31316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3000"/>
              </a:lnSpc>
              <a:spcBef>
                <a:spcPct val="25000"/>
              </a:spcBef>
              <a:tabLst>
                <a:tab pos="2063750" algn="l"/>
              </a:tabLst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 = Maß für die Effektstärke </a:t>
            </a:r>
            <a:endParaRPr lang="de-DE" sz="1800" dirty="0">
              <a:solidFill>
                <a:schemeClr val="tx2">
                  <a:lumMod val="75000"/>
                </a:schemeClr>
              </a:solidFill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&lt; 0: 	negativer Effekt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0 &lt; d &lt; .20: 	kein bzw. zu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vernach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-	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lässigender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 Effekt 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.20 &lt; d &lt; .40: 	kleiner Effekt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.40 &lt; d &lt; .60: 	moderater Effekt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&gt;. 60: 	großer Effekt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067944" y="2045112"/>
            <a:ext cx="33843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Was ist lernwirksam?</a:t>
            </a:r>
            <a:endParaRPr kumimoji="0" lang="de-DE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5517232"/>
            <a:ext cx="17155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800 Metanalysen</a:t>
            </a:r>
            <a:b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50.000 Studien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250 </a:t>
            </a:r>
            <a:r>
              <a:rPr lang="de-D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Mio</a:t>
            </a: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Schüler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15" y="2994381"/>
            <a:ext cx="1692249" cy="2450843"/>
          </a:xfrm>
          <a:prstGeom prst="rect">
            <a:avLst/>
          </a:prstGeom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339752" y="764704"/>
            <a:ext cx="51845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Was ist lernwirksam?</a:t>
            </a:r>
            <a:endParaRPr kumimoji="0" lang="de-DE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88840" y="1700808"/>
            <a:ext cx="5423520" cy="458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Angstreduktion 	d = .40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Kooperatives Lernen	d = .41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Kleingruppenlernen	d = .49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Peer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Tutoring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Herausfordernde Ziele setzen	d = .56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Concept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Mapping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Arbeit mit Lösungsbeispielen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Direkte Instruktion	d = .59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Metakognitive Strategien	d = .69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Verteiltes vs. massives Lernen	d = .71 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Lehrkraft-Schüler-Verhältnis	d = .72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Feedback	d = .73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Klarheit der Instruktion	d = .75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Micro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-Teaching	d = .88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Formatives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Assessment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.90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7772400" cy="1143000"/>
          </a:xfrm>
        </p:spPr>
        <p:txBody>
          <a:bodyPr/>
          <a:lstStyle/>
          <a:p>
            <a:r>
              <a:rPr lang="de-DE" dirty="0">
                <a:solidFill>
                  <a:srgbClr val="080808"/>
                </a:solidFill>
                <a:latin typeface="Verdana" pitchFamily="34" charset="0"/>
              </a:rPr>
              <a:t>Verlaufsplan</a:t>
            </a: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Calibri" pitchFamily="34" charset="0"/>
              </a:rPr>
              <a:t>Mit Aufgaben differenzieren   26.10.2016  –  Dr. L. </a:t>
            </a:r>
            <a:r>
              <a:rPr lang="de-DE" dirty="0" err="1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35696" y="1556792"/>
            <a:ext cx="5400600" cy="46085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27000" dist="38100" dir="13500000" sx="102000" sy="102000" algn="br" rotWithShape="0">
              <a:prstClr val="black">
                <a:alpha val="40000"/>
              </a:prstClr>
            </a:outerShdw>
          </a:effectLst>
        </p:spPr>
        <p:txBody>
          <a:bodyPr vert="horz" wrap="square" lIns="396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</a:pPr>
            <a:endParaRPr lang="de-DE" sz="14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</a:pPr>
            <a:r>
              <a:rPr lang="de-DE" sz="14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Heute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vormittag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Selbstdifferenzierende Aufgaben</a:t>
            </a: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Aufgaben verändern</a:t>
            </a: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Arbeitsphase: Aufgaben für den eigenen </a:t>
            </a:r>
            <a:br>
              <a:rPr lang="de-DE" sz="14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14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Unterricht variieren</a:t>
            </a: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Vorstellung und Feedback</a:t>
            </a:r>
          </a:p>
          <a:p>
            <a:pPr marL="384175" marR="0" lvl="0" indent="-342900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</a:pPr>
            <a:r>
              <a:rPr lang="de-DE" sz="14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Heute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nachmittag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Aufgaben mit gestuften Hilfen</a:t>
            </a: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Lernstrategische und inhaltliche Hilfen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Arbeitsphase: Aufgaben mit Hilfen für den eigenen Unterricht entwickeln</a:t>
            </a: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Austausch und Diskussion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672" y="2348880"/>
            <a:ext cx="6408712" cy="3168352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Konstruktivistische Sicht auf das Lernen – Lernen als Konstruktion</a:t>
            </a:r>
          </a:p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Aktive Aneignung statt passive Rezeption</a:t>
            </a:r>
          </a:p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Vermittlung von Erfolgserlebnissen und Stärkung der Motivation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772400" cy="1296144"/>
          </a:xfrm>
        </p:spPr>
        <p:txBody>
          <a:bodyPr/>
          <a:lstStyle/>
          <a:p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(anspruchsvolle) Aufgaben für die </a:t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kognitive Aktivierung </a:t>
            </a:r>
            <a:br>
              <a:rPr lang="de-DE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 Schülerinnen und Schüler</a:t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827584" y="404664"/>
            <a:ext cx="7344816" cy="5688632"/>
          </a:xfrm>
          <a:prstGeom prst="irregularSeal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Hattie:</a:t>
            </a:r>
          </a:p>
          <a:p>
            <a:pPr algn="ctr"/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„Anspruchsvolle Ziele setzen“</a:t>
            </a:r>
          </a:p>
          <a:p>
            <a:pPr algn="ctr"/>
            <a:endParaRPr lang="de-DE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 = .56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2276872"/>
            <a:ext cx="6552728" cy="324036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Bitte wählen Sie mit Ihrem Partner eine Aufgabe.</a:t>
            </a:r>
          </a:p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Lösen Sie die Aufgabe zunächst ohne Hilfe. </a:t>
            </a:r>
          </a:p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Benutzen Sie dann der Reihe nach alle Hilfen 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und klären Sie gemeinsam, welche Funktion die einzelnen Hilfen für die Lösung der Aufgabe haben.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2400" cy="1143000"/>
          </a:xfrm>
        </p:spPr>
        <p:txBody>
          <a:bodyPr/>
          <a:lstStyle/>
          <a:p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Zum Kennenlernen</a:t>
            </a: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772400" cy="1143000"/>
          </a:xfrm>
        </p:spPr>
        <p:txBody>
          <a:bodyPr/>
          <a:lstStyle/>
          <a:p>
            <a:r>
              <a:rPr lang="de-DE" sz="3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</a:t>
            </a:r>
            <a:br>
              <a:rPr lang="de-DE" sz="3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gestuften Hilfen</a:t>
            </a:r>
            <a:endParaRPr lang="de-DE" sz="2800" b="1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Diagonal liegende Ecken des Rechtecks abrunden 9"/>
          <p:cNvSpPr/>
          <p:nvPr/>
        </p:nvSpPr>
        <p:spPr>
          <a:xfrm>
            <a:off x="3059832" y="2492896"/>
            <a:ext cx="3096344" cy="2016224"/>
          </a:xfrm>
          <a:prstGeom prst="round2DiagRect">
            <a:avLst/>
          </a:prstGeom>
          <a:solidFill>
            <a:srgbClr val="C00000">
              <a:alpha val="29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„komplexe“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Problemstellung</a:t>
            </a:r>
          </a:p>
        </p:txBody>
      </p:sp>
      <p:sp>
        <p:nvSpPr>
          <p:cNvPr id="11" name="Geschweifte Klammer links 10"/>
          <p:cNvSpPr/>
          <p:nvPr/>
        </p:nvSpPr>
        <p:spPr>
          <a:xfrm>
            <a:off x="2843808" y="5157192"/>
            <a:ext cx="720080" cy="1008112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schweifte Klammer rechts 11"/>
          <p:cNvSpPr/>
          <p:nvPr/>
        </p:nvSpPr>
        <p:spPr>
          <a:xfrm>
            <a:off x="5652120" y="5157192"/>
            <a:ext cx="792088" cy="1008112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370954" y="5301208"/>
            <a:ext cx="2528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aus einem </a:t>
            </a:r>
            <a:b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(lebensweltlichen) </a:t>
            </a:r>
            <a:b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Kontext heraus entwickelt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Pfeil nach unten 13"/>
          <p:cNvSpPr/>
          <p:nvPr/>
        </p:nvSpPr>
        <p:spPr>
          <a:xfrm>
            <a:off x="899592" y="2924944"/>
            <a:ext cx="1584176" cy="3240360"/>
          </a:xfrm>
          <a:prstGeom prst="downArrow">
            <a:avLst/>
          </a:prstGeom>
          <a:solidFill>
            <a:srgbClr val="C00000">
              <a:alpha val="8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einge</a:t>
            </a:r>
            <a:r>
              <a:rPr lang="de-DE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-bettet in Vor-wissen</a:t>
            </a:r>
          </a:p>
          <a:p>
            <a:pPr algn="ctr"/>
            <a:endParaRPr lang="de-DE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4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grundsätz-lich</a:t>
            </a:r>
            <a:r>
              <a:rPr lang="de-DE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ohne Hilfen lösbar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6660232" y="2924944"/>
            <a:ext cx="1584176" cy="3240360"/>
          </a:xfrm>
          <a:prstGeom prst="downArrow">
            <a:avLst/>
          </a:prstGeom>
          <a:solidFill>
            <a:srgbClr val="C00000">
              <a:alpha val="8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unter-stützt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Hilfen</a:t>
            </a:r>
          </a:p>
          <a:p>
            <a:pPr algn="ctr"/>
            <a:endParaRPr lang="de-DE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4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inhalt-lich</a:t>
            </a:r>
            <a:endParaRPr lang="de-DE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lern-strategisch</a:t>
            </a:r>
          </a:p>
        </p:txBody>
      </p:sp>
      <p:sp>
        <p:nvSpPr>
          <p:cNvPr id="1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061864"/>
            <a:ext cx="7772400" cy="1143000"/>
          </a:xfrm>
        </p:spPr>
        <p:txBody>
          <a:bodyPr/>
          <a:lstStyle/>
          <a:p>
            <a:r>
              <a:rPr lang="de-DE" sz="3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Gestufte Hilfen</a:t>
            </a:r>
            <a:endParaRPr lang="de-DE" sz="2800" b="1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Abgerundetes Rechteck 9"/>
          <p:cNvSpPr/>
          <p:nvPr/>
        </p:nvSpPr>
        <p:spPr>
          <a:xfrm>
            <a:off x="827584" y="2996952"/>
            <a:ext cx="3312368" cy="2088232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Inhaltliche Hilfen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4860032" y="2996952"/>
            <a:ext cx="3312368" cy="2088232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Lernstrategische Hilfen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2267744" y="1988840"/>
            <a:ext cx="1800200" cy="720080"/>
          </a:xfrm>
          <a:prstGeom prst="straightConnector1">
            <a:avLst/>
          </a:prstGeom>
          <a:ln w="63500">
            <a:solidFill>
              <a:srgbClr val="C00000">
                <a:alpha val="92000"/>
              </a:srgb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932040" y="1988840"/>
            <a:ext cx="1800200" cy="720080"/>
          </a:xfrm>
          <a:prstGeom prst="straightConnector1">
            <a:avLst/>
          </a:prstGeom>
          <a:ln w="63500">
            <a:solidFill>
              <a:srgbClr val="C00000">
                <a:alpha val="92000"/>
              </a:srgb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1988840"/>
            <a:ext cx="6408712" cy="3672408"/>
          </a:xfrm>
        </p:spPr>
        <p:txBody>
          <a:bodyPr/>
          <a:lstStyle/>
          <a:p>
            <a:pPr marL="633413" indent="-190500">
              <a:buNone/>
              <a:tabLst>
                <a:tab pos="633413" algn="l"/>
              </a:tabLst>
            </a:pP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z.B. als direkte Hilfe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Wir benötigen: 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eine Petrischale mit Deckel, schwarzes Papier, mit dem wir …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 einem rohen Ei ist das Innere flüssig, genau genommen zähflüssig. Das Innere …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3413" indent="-190500">
              <a:buNone/>
              <a:tabLst>
                <a:tab pos="633413" algn="l"/>
              </a:tabLst>
            </a:pP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oder als Frage formuliert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Überlegt welche Materialien ihr für eure Untersuchung benötigt!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Wenn ihr nass aus dem Wasser kommt, warum friert ihr dann?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/>
          <a:lstStyle/>
          <a:p>
            <a:r>
              <a:rPr lang="de-DE" sz="3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Inhaltliche Hilfen</a:t>
            </a:r>
            <a:endParaRPr lang="de-DE" sz="2800" b="1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1844824"/>
            <a:ext cx="6408712" cy="3672408"/>
          </a:xfrm>
        </p:spPr>
        <p:txBody>
          <a:bodyPr/>
          <a:lstStyle/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>
                <a:latin typeface="Verdana" pitchFamily="34" charset="0"/>
              </a:rPr>
              <a:t>Formuliere die Aufgabe in eigenen Worten!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>
                <a:latin typeface="Verdana" pitchFamily="34" charset="0"/>
              </a:rPr>
              <a:t>Versuche die wichtigen von den unwichtigen Informationen zu trennen!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>
                <a:latin typeface="Verdana" pitchFamily="34" charset="0"/>
              </a:rPr>
              <a:t>Was weißt du schon über den Sachverhalt und was kannst du daraus folgern?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>
                <a:latin typeface="Verdana" pitchFamily="34" charset="0"/>
              </a:rPr>
              <a:t>Kennst du etwas Ähnliches?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>
                <a:latin typeface="Verdana" pitchFamily="34" charset="0"/>
              </a:rPr>
              <a:t>Was weißt du schon über das Gesuchte und was benötigst du dafür?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>
                <a:latin typeface="Verdana" pitchFamily="34" charset="0"/>
              </a:rPr>
              <a:t>Versuche das Problem in einem Schema / einer Skizze zu veranschaulichen!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/>
          <a:lstStyle/>
          <a:p>
            <a:r>
              <a:rPr lang="de-DE" sz="3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Lernstrategische Hilfen</a:t>
            </a:r>
            <a:endParaRPr lang="de-DE" sz="2800" b="1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301208"/>
            <a:ext cx="7416824" cy="100811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 unterstützen …</a:t>
            </a:r>
            <a:br>
              <a:rPr lang="de-D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1200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die Trennung von Lern- und Leistungssituationen</a:t>
            </a:r>
            <a:endParaRPr lang="de-DE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pieren 14"/>
          <p:cNvGrpSpPr/>
          <p:nvPr/>
        </p:nvGrpSpPr>
        <p:grpSpPr>
          <a:xfrm>
            <a:off x="1123975" y="2686025"/>
            <a:ext cx="6976417" cy="2543175"/>
            <a:chOff x="1123975" y="2686025"/>
            <a:chExt cx="6976417" cy="2543175"/>
          </a:xfrm>
        </p:grpSpPr>
        <p:sp>
          <p:nvSpPr>
            <p:cNvPr id="8" name="Textfeld 7"/>
            <p:cNvSpPr txBox="1"/>
            <p:nvPr/>
          </p:nvSpPr>
          <p:spPr>
            <a:xfrm>
              <a:off x="2843808" y="2762351"/>
              <a:ext cx="5256584" cy="2394841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288000" tIns="180000" bIns="180000" rtlCol="0">
              <a:spAutoFit/>
            </a:bodyPr>
            <a:lstStyle/>
            <a:p>
              <a:r>
                <a:rPr lang="de-DE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„Wer sich subjektiv in einer </a:t>
              </a:r>
              <a:br>
                <a:rPr lang="de-DE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Leistungssituation wähnt, bemüht sich in erster Linie darum, Erfolge zu erzielen und Misserfolge zu vermeiden</a:t>
              </a:r>
              <a:r>
                <a:rPr lang="de-DE" sz="2000" dirty="0"/>
                <a:t>.“</a:t>
              </a:r>
            </a:p>
            <a:p>
              <a:br>
                <a:rPr lang="de-D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Franz E. WEINERT (1930 - 2001)</a:t>
              </a:r>
              <a:endParaRPr lang="de-DE" sz="1400" dirty="0"/>
            </a:p>
          </p:txBody>
        </p:sp>
        <p:pic>
          <p:nvPicPr>
            <p:cNvPr id="4098" name="Picture 2" descr="http://www.psychologie.uni-heidelberg.de/willkomm/geschichte-entw/poster/images/fotos/weiner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3975" y="2686025"/>
              <a:ext cx="1647825" cy="2543175"/>
            </a:xfrm>
            <a:prstGeom prst="rect">
              <a:avLst/>
            </a:prstGeom>
            <a:noFill/>
          </p:spPr>
        </p:pic>
      </p:grpSp>
      <p:sp>
        <p:nvSpPr>
          <p:cNvPr id="7" name="Textfeld 6"/>
          <p:cNvSpPr txBox="1"/>
          <p:nvPr/>
        </p:nvSpPr>
        <p:spPr>
          <a:xfrm>
            <a:off x="1691680" y="620688"/>
            <a:ext cx="3170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Ausgangspunkte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76672"/>
            <a:ext cx="847725" cy="114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27" name="Picture 3" descr="C:\Users\neu\Desktop\stäudel.de\images\sinus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76672"/>
            <a:ext cx="1293312" cy="116713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grpSp>
        <p:nvGrpSpPr>
          <p:cNvPr id="3" name="Gruppieren 12"/>
          <p:cNvGrpSpPr/>
          <p:nvPr/>
        </p:nvGrpSpPr>
        <p:grpSpPr>
          <a:xfrm>
            <a:off x="7523360" y="476672"/>
            <a:ext cx="865064" cy="1233428"/>
            <a:chOff x="7523360" y="476672"/>
            <a:chExt cx="865064" cy="1233428"/>
          </a:xfrm>
        </p:grpSpPr>
        <p:pic>
          <p:nvPicPr>
            <p:cNvPr id="10" name="Picture 4" descr="Logo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23360" y="476672"/>
              <a:ext cx="865064" cy="865064"/>
            </a:xfrm>
            <a:prstGeom prst="rect">
              <a:avLst/>
            </a:prstGeom>
            <a:noFill/>
          </p:spPr>
        </p:pic>
        <p:sp>
          <p:nvSpPr>
            <p:cNvPr id="12" name="Textfeld 11"/>
            <p:cNvSpPr txBox="1"/>
            <p:nvPr/>
          </p:nvSpPr>
          <p:spPr>
            <a:xfrm>
              <a:off x="7609984" y="134076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/>
                <a:t>DFG</a:t>
              </a: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971600" y="1825660"/>
            <a:ext cx="771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sowie</a:t>
            </a:r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Ergebnisse der Lehr-Lern-Forschung, insbesondere:</a:t>
            </a:r>
          </a:p>
        </p:txBody>
      </p:sp>
      <p:sp>
        <p:nvSpPr>
          <p:cNvPr id="15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288" y="692150"/>
            <a:ext cx="6923088" cy="1371600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Aufgaben mit gestuften Hilfen als selbstdifferenzierendes Format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971177" y="2314034"/>
            <a:ext cx="7201223" cy="28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>
                <a:latin typeface="Verdana" pitchFamily="34" charset="0"/>
              </a:rPr>
              <a:t>Komplexität erhalten </a:t>
            </a:r>
            <a:br>
              <a:rPr lang="de-DE" sz="2000" dirty="0">
                <a:latin typeface="Verdana" pitchFamily="34" charset="0"/>
              </a:rPr>
            </a:br>
            <a:r>
              <a:rPr lang="de-DE" sz="1800" dirty="0">
                <a:latin typeface="Verdana" pitchFamily="34" charset="0"/>
              </a:rPr>
              <a:t>im Gegensatz zur Fragmentierung der Inhalte im fragend-entwickelnden Unterrichtsgespräch</a:t>
            </a:r>
          </a:p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>
                <a:latin typeface="Verdana" pitchFamily="34" charset="0"/>
              </a:rPr>
              <a:t>Herausfordernde Ziele setzen</a:t>
            </a:r>
            <a:br>
              <a:rPr lang="de-DE" sz="2000" dirty="0">
                <a:latin typeface="Verdana" pitchFamily="34" charset="0"/>
              </a:rPr>
            </a:br>
            <a:r>
              <a:rPr lang="de-DE" sz="1800" dirty="0">
                <a:latin typeface="Verdana" pitchFamily="34" charset="0"/>
              </a:rPr>
              <a:t>im Unterschied zu einer Orientierung an einem angenommenen mittleren Leistungsvermögen</a:t>
            </a:r>
          </a:p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>
                <a:latin typeface="Verdana" pitchFamily="34" charset="0"/>
              </a:rPr>
              <a:t>„Adaptive“ Lernsituation gestalten</a:t>
            </a:r>
            <a:br>
              <a:rPr lang="de-DE" sz="2000" dirty="0">
                <a:latin typeface="Verdana" pitchFamily="34" charset="0"/>
              </a:rPr>
            </a:br>
            <a:r>
              <a:rPr lang="de-DE" sz="1800" dirty="0">
                <a:latin typeface="Verdana" pitchFamily="34" charset="0"/>
              </a:rPr>
              <a:t>Nutzung der Hilfen nach individuellem Bedarf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404664"/>
            <a:ext cx="7918648" cy="915888"/>
          </a:xfrm>
        </p:spPr>
        <p:txBody>
          <a:bodyPr/>
          <a:lstStyle/>
          <a:p>
            <a:r>
              <a:rPr lang="de-DE" sz="2800" dirty="0">
                <a:solidFill>
                  <a:schemeClr val="tx1"/>
                </a:solidFill>
                <a:latin typeface="Verdana" pitchFamily="34" charset="0"/>
              </a:rPr>
              <a:t>Was macht gute Aufgaben aus? 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899592" y="1375023"/>
            <a:ext cx="760438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aus einem </a:t>
            </a:r>
            <a:r>
              <a:rPr lang="de-DE" sz="2000" b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Kontext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heraus entwickelt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(vgl. Chemie / Physik / Biologie im Kontext </a:t>
            </a:r>
            <a:br>
              <a:rPr lang="de-DE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sowie die Konstruktion von PISA-Aufgaben)</a:t>
            </a:r>
          </a:p>
          <a:p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eher </a:t>
            </a:r>
            <a:r>
              <a:rPr lang="de-DE" sz="2000" b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offen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als geschlossen</a:t>
            </a:r>
            <a:r>
              <a:rPr lang="de-DE" sz="20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*)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(kann sich auf Ergebnisse beziehen wie auch auf die Lösungswege)</a:t>
            </a:r>
          </a:p>
          <a:p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selbstdifferenzierend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(spricht unterschiedliche Fähigkeitsniveaus; kann mit unterschiedlicher </a:t>
            </a:r>
            <a:br>
              <a:rPr lang="de-DE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fachlicher Vertiefung gelöst werden – oder mit angebotenen Hilfen)</a:t>
            </a:r>
          </a:p>
          <a:p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unterstützt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Kooperation und Kommunikation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(weitgehend unabhängig von der konkreten Aufgabe;</a:t>
            </a:r>
            <a:br>
              <a:rPr lang="de-DE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aber eine Frage der Formulierung)</a:t>
            </a:r>
          </a:p>
          <a:p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aktiviert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Vorwissen / ist kognitiv </a:t>
            </a:r>
            <a:r>
              <a:rPr lang="de-DE" sz="2000" b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herausfordernd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(anspruchsvolle Fragestellungen lösbar wenn Hilfen </a:t>
            </a:r>
            <a:br>
              <a:rPr lang="de-DE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angeboten werden)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64088" y="2276872"/>
            <a:ext cx="325582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*)</a:t>
            </a: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gilt nicht für dieses Format 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2400" cy="576064"/>
          </a:xfrm>
        </p:spPr>
        <p:txBody>
          <a:bodyPr/>
          <a:lstStyle/>
          <a:p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Anleitung zu den Hilfen auf Papier</a:t>
            </a: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Dr. Lutz Stäudel - Aufgaben mit gestuften Hilfen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034095"/>
            <a:ext cx="6768752" cy="54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 </a:t>
            </a:r>
            <a:br>
              <a:rPr lang="de-DE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für verändertes Lernen</a:t>
            </a:r>
            <a:endParaRPr lang="de-DE" sz="4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3575" y="2060848"/>
            <a:ext cx="801211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Aufgaben für eine </a:t>
            </a:r>
            <a:b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       		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veränderte Unterrichtsgestaltung</a:t>
            </a:r>
            <a:b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Aufgaben zur Förderung </a:t>
            </a:r>
            <a:b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	    </a:t>
            </a:r>
            <a:r>
              <a:rPr lang="de-DE" sz="20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selbstständigen Lernens</a:t>
            </a:r>
            <a:b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(anspruchsvolle) Aufgaben für die </a:t>
            </a:r>
            <a:b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		</a:t>
            </a:r>
            <a:r>
              <a:rPr lang="de-DE" sz="20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kognitive Aktivierung </a:t>
            </a:r>
            <a:b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der Schülerinnen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und Schüler</a:t>
            </a:r>
            <a:b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Aufgaben zur gezielten Unterstützung des</a:t>
            </a:r>
            <a:b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					    </a:t>
            </a:r>
            <a:r>
              <a:rPr lang="de-DE" sz="20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Kompetenzaufbaus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2400" cy="576064"/>
          </a:xfrm>
        </p:spPr>
        <p:txBody>
          <a:bodyPr/>
          <a:lstStyle/>
          <a:p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Teil 2</a:t>
            </a: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Dr. Lutz Stäudel - Aufgaben mit gestuften Hilfen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27715"/>
            <a:ext cx="7107709" cy="50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18648" cy="1143000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</a:rPr>
              <a:t>Mit  Aluminium fahren?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/>
          <p:nvPr/>
        </p:nvPicPr>
        <p:blipFill>
          <a:blip r:embed="rId3" cstate="print"/>
          <a:srcRect b="65926"/>
          <a:stretch>
            <a:fillRect/>
          </a:stretch>
        </p:blipFill>
        <p:spPr bwMode="auto">
          <a:xfrm>
            <a:off x="1835696" y="1340768"/>
            <a:ext cx="556291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31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feil nach unten 7"/>
          <p:cNvSpPr/>
          <p:nvPr/>
        </p:nvSpPr>
        <p:spPr>
          <a:xfrm>
            <a:off x="1835696" y="3489857"/>
            <a:ext cx="648072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6732240" y="3501008"/>
            <a:ext cx="648072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059832" y="3501008"/>
            <a:ext cx="299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Calibri" pitchFamily="34" charset="0"/>
              </a:rPr>
              <a:t>kann Ausgangspunkt für ganz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verschiedene Aufgaben  sein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755576" y="4149080"/>
            <a:ext cx="2448272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Calibri" pitchFamily="34" charset="0"/>
              </a:rPr>
              <a:t>Modellexperiment wird vorgestellt,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Calibri" pitchFamily="34" charset="0"/>
              </a:rPr>
              <a:t>Aufgabe ist es, den chemischen Mechanismus zu entschlüsseln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5940152" y="4149080"/>
            <a:ext cx="2592288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Calibri" pitchFamily="34" charset="0"/>
              </a:rPr>
              <a:t>Aufgabe ist die Konstruktion eines Batterie-Modells mit gegebenen „Zutaten“, ggf. analog zu einer anderen Batterie </a:t>
            </a:r>
            <a:endParaRPr lang="de-DE" sz="1800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275856" y="4149080"/>
            <a:ext cx="2592288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Calibri" pitchFamily="34" charset="0"/>
              </a:rPr>
              <a:t>Aufgabe ist die eigenständige Konstruktion eines Batterie-Modells auf Basis des Vorwissens aus dem Unterricht</a:t>
            </a:r>
            <a:endParaRPr lang="de-DE" sz="1800" dirty="0"/>
          </a:p>
        </p:txBody>
      </p:sp>
      <p:sp>
        <p:nvSpPr>
          <p:cNvPr id="15" name="Abgerundete rechteckige Legende 14"/>
          <p:cNvSpPr/>
          <p:nvPr/>
        </p:nvSpPr>
        <p:spPr>
          <a:xfrm>
            <a:off x="5796136" y="116632"/>
            <a:ext cx="3240360" cy="1512168"/>
          </a:xfrm>
          <a:prstGeom prst="wedgeRoundRectCallout">
            <a:avLst>
              <a:gd name="adj1" fmla="val -38942"/>
              <a:gd name="adj2" fmla="val 9165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Ein Kontext</a:t>
            </a:r>
          </a:p>
        </p:txBody>
      </p:sp>
      <p:sp>
        <p:nvSpPr>
          <p:cNvPr id="1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</a:rPr>
              <a:t>Mit  Aluminium fahren?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7" y="1628800"/>
            <a:ext cx="61206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Calibri" pitchFamily="34" charset="0"/>
              </a:rPr>
              <a:t>Nach den Sommerferien kommt Alex mit einem Computer-</a:t>
            </a:r>
            <a:r>
              <a:rPr lang="de-DE" sz="1800" dirty="0" err="1">
                <a:latin typeface="Calibri" pitchFamily="34" charset="0"/>
              </a:rPr>
              <a:t>ausdruck</a:t>
            </a:r>
            <a:r>
              <a:rPr lang="de-DE" sz="1800" dirty="0">
                <a:latin typeface="Calibri" pitchFamily="34" charset="0"/>
              </a:rPr>
              <a:t> in die Schule.</a:t>
            </a:r>
          </a:p>
          <a:p>
            <a:r>
              <a:rPr lang="de-DE" sz="1800" dirty="0">
                <a:latin typeface="Calibri" pitchFamily="34" charset="0"/>
              </a:rPr>
              <a:t>„Kann das denn stimmen“, fragt er seinen Chemielehrer, „dass ein Auto mit Aluminium angetrieben werden kann, und noch dazu über so weite Strecken?“</a:t>
            </a:r>
          </a:p>
          <a:p>
            <a:r>
              <a:rPr lang="de-DE" sz="1800" dirty="0">
                <a:latin typeface="Calibri" pitchFamily="34" charset="0"/>
              </a:rPr>
              <a:t>„Eigentlich hättest Du das selbst klären können“ bekommt er zur Antwort. „Fast alles was Du dazu brauchst gibt es doch bei Euch zu Hause in der Küche – ausgenommen den kleinen Motor hier.“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Dabei holt Alex‘  Lehrer eine Rolle Alufolie, ein Gefäß mit Koch-salz, eine Spritzflasche mit Wasser und eine Graphitelektrode aus der Sammlung. „Wo Bechergläser und Elektrokabel sind weißt Du ja selbst.“ </a:t>
            </a:r>
          </a:p>
          <a:p>
            <a:r>
              <a:rPr lang="de-DE" sz="1800" dirty="0">
                <a:latin typeface="Calibri" pitchFamily="34" charset="0"/>
              </a:rPr>
              <a:t>Alex ist erst etwas irritiert, dann fängt er aber an, seine eigene Aluminium-Luft-Batterie zu planen, und schließlich läuft sogar der kleine Motor, den er angeschlossen hat.</a:t>
            </a:r>
            <a:br>
              <a:rPr lang="de-DE" sz="1800" dirty="0"/>
            </a:b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6948264" y="1628800"/>
            <a:ext cx="2016224" cy="3600400"/>
          </a:xfrm>
          <a:prstGeom prst="wedgeRoundRectCallout">
            <a:avLst>
              <a:gd name="adj1" fmla="val -66890"/>
              <a:gd name="adj2" fmla="val -1513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Die Kontextstory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enthält </a:t>
            </a:r>
            <a:r>
              <a:rPr lang="de-DE" sz="2000">
                <a:solidFill>
                  <a:schemeClr val="tx1"/>
                </a:solidFill>
                <a:latin typeface="Calibri" pitchFamily="34" charset="0"/>
              </a:rPr>
              <a:t>(hier) mehr 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oder weniger lösungs-relevante Informationen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</a:rPr>
              <a:t>Mit  Aluminium fahren?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6" y="1556792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itchFamily="34" charset="0"/>
              </a:rPr>
              <a:t>Eure Aufgabe</a:t>
            </a:r>
          </a:p>
          <a:p>
            <a:r>
              <a:rPr lang="de-DE" sz="1800" dirty="0">
                <a:latin typeface="Calibri" pitchFamily="34" charset="0"/>
              </a:rPr>
              <a:t>Wie kann eine Aluminium-Luft-Batterie im Modell aussehen?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Entwerft eine Versuchsanordnung und benutzt dabei die im Text erwähnten Materialien.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5580112" y="476672"/>
            <a:ext cx="3240360" cy="1512168"/>
          </a:xfrm>
          <a:prstGeom prst="wedgeRoundRectCallout">
            <a:avLst>
              <a:gd name="adj1" fmla="val -75172"/>
              <a:gd name="adj2" fmla="val 157087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Die Entscheidung: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Arbeiten mit oder ohne Hilfen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55576" y="3068960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de-DE" sz="1800" dirty="0">
                <a:latin typeface="Calibri" pitchFamily="34" charset="0"/>
              </a:rPr>
              <a:t>Ihr könnt versuchen, die Aufgabe ohne Benutzung der angebotenen Hilfen zu lösen. 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Wenn ihr fertig seid, dann vergleicht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euer Ergebnis mit der Musterlösung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auf der letzten Hilfekarte.  </a:t>
            </a:r>
          </a:p>
          <a:p>
            <a:endParaRPr lang="de-DE" sz="1800" dirty="0">
              <a:latin typeface="Calibri" pitchFamily="34" charset="0"/>
            </a:endParaRPr>
          </a:p>
          <a:p>
            <a:endParaRPr lang="de-DE" sz="1800" dirty="0">
              <a:latin typeface="Calibri" pitchFamily="34" charset="0"/>
            </a:endParaRPr>
          </a:p>
          <a:p>
            <a:r>
              <a:rPr lang="de-DE" sz="1800" dirty="0">
                <a:latin typeface="Calibri" pitchFamily="34" charset="0"/>
              </a:rPr>
              <a:t>Ihr könnt aber auch die Hilfen zur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Lösung der Aufgabe nutzen. </a:t>
            </a:r>
          </a:p>
        </p:txBody>
      </p:sp>
      <p:pic>
        <p:nvPicPr>
          <p:cNvPr id="10241" name="Picture 1" descr="C:\Users\neu\Desktop\stäudel.de\images\H_ausge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3816424" cy="2498143"/>
          </a:xfrm>
          <a:prstGeom prst="rect">
            <a:avLst/>
          </a:prstGeom>
          <a:noFill/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</a:rPr>
              <a:t>Mit  Aluminium fahren?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6" y="1556792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itchFamily="34" charset="0"/>
              </a:rPr>
              <a:t>Eure Aufgabe</a:t>
            </a:r>
          </a:p>
          <a:p>
            <a:r>
              <a:rPr lang="de-DE" sz="1800" dirty="0">
                <a:latin typeface="Calibri" pitchFamily="34" charset="0"/>
              </a:rPr>
              <a:t>Wie kann eine Aluminium-Luft-Batterie im Modell aussehen?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Entwerft eine Versuchsanordnung und benutzt dabei die im Text erwähnten Materialien.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5580112" y="476672"/>
            <a:ext cx="3240360" cy="1512168"/>
          </a:xfrm>
          <a:prstGeom prst="wedgeRoundRectCallout">
            <a:avLst>
              <a:gd name="adj1" fmla="val -60207"/>
              <a:gd name="adj2" fmla="val 9295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Die Entscheidung: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Arbeiten mit oder ohne Hilfen</a:t>
            </a:r>
          </a:p>
        </p:txBody>
      </p:sp>
      <p:pic>
        <p:nvPicPr>
          <p:cNvPr id="10" name="Grafik 9" descr="C:\Users\neu\Downloads\qrcode(1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1333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C:\Users\neu\Downloads\qrco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13681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827584" y="292494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de-DE" sz="1800" dirty="0">
                <a:latin typeface="Calibri" pitchFamily="34" charset="0"/>
              </a:rPr>
              <a:t>	Ihr könnt versuchen, die Aufgabe ohne Benutzung 	der angebotenen Hilfen zu lösen.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	Wenn ihr fertig seid, dann vergleicht euer Ergebnis mit 	der Musterlösung.  </a:t>
            </a:r>
          </a:p>
          <a:p>
            <a:pPr>
              <a:tabLst>
                <a:tab pos="1797050" algn="l"/>
              </a:tabLst>
            </a:pPr>
            <a:r>
              <a:rPr lang="de-DE" sz="1800" dirty="0">
                <a:latin typeface="Calibri" pitchFamily="34" charset="0"/>
              </a:rPr>
              <a:t>	Dazu folgt ihr dem QR-Code links.</a:t>
            </a:r>
          </a:p>
          <a:p>
            <a:endParaRPr lang="de-DE" sz="1800" dirty="0">
              <a:latin typeface="Calibri" pitchFamily="34" charset="0"/>
            </a:endParaRPr>
          </a:p>
          <a:p>
            <a:r>
              <a:rPr lang="de-DE" sz="1800" dirty="0">
                <a:latin typeface="Calibri" pitchFamily="34" charset="0"/>
              </a:rPr>
              <a:t>Wenn ihr die Hilfen zur Lösung der Aufgabe nutzen </a:t>
            </a:r>
          </a:p>
          <a:p>
            <a:r>
              <a:rPr lang="de-DE" sz="1800" dirty="0">
                <a:latin typeface="Calibri" pitchFamily="34" charset="0"/>
              </a:rPr>
              <a:t>wollt, dann folgt dem QR-Code rechts.</a:t>
            </a:r>
          </a:p>
          <a:p>
            <a:endParaRPr lang="de-DE" sz="1800" dirty="0">
              <a:latin typeface="Calibri" pitchFamily="34" charset="0"/>
            </a:endParaRPr>
          </a:p>
          <a:p>
            <a:r>
              <a:rPr lang="de-DE" sz="1800" dirty="0">
                <a:latin typeface="Calibri" pitchFamily="34" charset="0"/>
              </a:rPr>
              <a:t>Erklärt euch zuerst gegenseitig die Aufgabe noch </a:t>
            </a:r>
          </a:p>
          <a:p>
            <a:r>
              <a:rPr lang="de-DE" sz="1800" dirty="0">
                <a:latin typeface="Calibri" pitchFamily="34" charset="0"/>
              </a:rPr>
              <a:t>einmal in euren eigenen Worten. Klärt dabei, wie ihr die Aufgabe verstanden habt und was euch noch unklar ist.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Papier oder Download?</a:t>
            </a:r>
            <a:endParaRPr lang="de-DE" sz="28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1331640" y="1772816"/>
            <a:ext cx="6696744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Die Konstruktion der Hilfen ist zunächst unabhängig vom Medium.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Sinnvollerweise legt man eine Tabelle ein mit den Hilfeimpulsen und den zugehörigen Antworten.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Anschließend überträgt man die Texte ggf. mit Skizzen oder Abbildungen entweder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	- in das Word-Formular oder</a:t>
            </a:r>
            <a:b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	- in die </a:t>
            </a:r>
            <a:r>
              <a:rPr lang="de-DE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-Dateien</a:t>
            </a:r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r>
              <a:rPr lang="de-DE" sz="2400" dirty="0">
                <a:latin typeface="Calibri" pitchFamily="34" charset="0"/>
              </a:rPr>
              <a:t>Systematik inhaltlicher und lernstrategischer Lernhilfen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536" y="4293096"/>
            <a:ext cx="7056438" cy="701675"/>
            <a:chOff x="249" y="3067"/>
            <a:chExt cx="4445" cy="442"/>
          </a:xfrm>
        </p:grpSpPr>
        <p:sp>
          <p:nvSpPr>
            <p:cNvPr id="256005" name="Text Box 5"/>
            <p:cNvSpPr txBox="1">
              <a:spLocks noChangeArrowheads="1"/>
            </p:cNvSpPr>
            <p:nvPr/>
          </p:nvSpPr>
          <p:spPr bwMode="auto">
            <a:xfrm>
              <a:off x="249" y="3067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Informationsinput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968" y="3113"/>
              <a:ext cx="726" cy="317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Sachbezogen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5288" y="2564904"/>
            <a:ext cx="8353425" cy="576262"/>
            <a:chOff x="249" y="1570"/>
            <a:chExt cx="5262" cy="363"/>
          </a:xfrm>
        </p:grpSpPr>
        <p:sp>
          <p:nvSpPr>
            <p:cNvPr id="256008" name="Text Box 8"/>
            <p:cNvSpPr txBox="1">
              <a:spLocks noChangeArrowheads="1"/>
            </p:cNvSpPr>
            <p:nvPr/>
          </p:nvSpPr>
          <p:spPr bwMode="auto">
            <a:xfrm>
              <a:off x="249" y="1570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Fokussierung</a:t>
              </a:r>
              <a:r>
                <a:rPr lang="de-DE" sz="2000" dirty="0">
                  <a:latin typeface="Calibri" pitchFamily="34" charset="0"/>
                </a:rPr>
                <a:t> auf den Ausgangszustand</a:t>
              </a:r>
              <a:endParaRPr lang="de-DE" sz="2000" i="1" dirty="0">
                <a:latin typeface="Calibri" pitchFamily="34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969" y="1616"/>
              <a:ext cx="1542" cy="317"/>
              <a:chOff x="3969" y="1616"/>
              <a:chExt cx="1542" cy="317"/>
            </a:xfrm>
          </p:grpSpPr>
          <p:sp>
            <p:nvSpPr>
              <p:cNvPr id="256010" name="Oval 10"/>
              <p:cNvSpPr>
                <a:spLocks noChangeArrowheads="1"/>
              </p:cNvSpPr>
              <p:nvPr/>
            </p:nvSpPr>
            <p:spPr bwMode="auto">
              <a:xfrm>
                <a:off x="4785" y="1616"/>
                <a:ext cx="726" cy="317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de-DE" sz="1200" dirty="0">
                    <a:latin typeface="Calibri" pitchFamily="34" charset="0"/>
                  </a:rPr>
                  <a:t>Strukturierung</a:t>
                </a:r>
              </a:p>
            </p:txBody>
          </p:sp>
          <p:sp>
            <p:nvSpPr>
              <p:cNvPr id="256011" name="Oval 11"/>
              <p:cNvSpPr>
                <a:spLocks noChangeArrowheads="1"/>
              </p:cNvSpPr>
              <p:nvPr/>
            </p:nvSpPr>
            <p:spPr bwMode="auto">
              <a:xfrm>
                <a:off x="3969" y="1616"/>
                <a:ext cx="726" cy="31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200" dirty="0">
                    <a:latin typeface="Calibri" pitchFamily="34" charset="0"/>
                  </a:rPr>
                  <a:t>Aktivierung</a:t>
                </a:r>
                <a:r>
                  <a:rPr lang="de-DE" sz="1200" dirty="0"/>
                  <a:t>/</a:t>
                </a:r>
              </a:p>
              <a:p>
                <a:r>
                  <a:rPr lang="de-DE" sz="1200" dirty="0">
                    <a:latin typeface="Calibri" pitchFamily="34" charset="0"/>
                  </a:rPr>
                  <a:t>Elaboration</a:t>
                </a: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95288" y="1995488"/>
            <a:ext cx="7058025" cy="576262"/>
            <a:chOff x="249" y="1071"/>
            <a:chExt cx="4446" cy="363"/>
          </a:xfrm>
        </p:grpSpPr>
        <p:sp>
          <p:nvSpPr>
            <p:cNvPr id="256013" name="Text Box 13"/>
            <p:cNvSpPr txBox="1">
              <a:spLocks noChangeArrowheads="1"/>
            </p:cNvSpPr>
            <p:nvPr/>
          </p:nvSpPr>
          <p:spPr bwMode="auto">
            <a:xfrm>
              <a:off x="249" y="1071"/>
              <a:ext cx="41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Paraphrasierung</a:t>
              </a:r>
              <a:r>
                <a:rPr lang="de-DE" sz="2000" dirty="0">
                  <a:latin typeface="Calibri" pitchFamily="34" charset="0"/>
                </a:rPr>
                <a:t> / Fokussierung a. d. Zielzustand</a:t>
              </a:r>
            </a:p>
          </p:txBody>
        </p:sp>
        <p:sp>
          <p:nvSpPr>
            <p:cNvPr id="256014" name="Oval 14"/>
            <p:cNvSpPr>
              <a:spLocks noChangeArrowheads="1"/>
            </p:cNvSpPr>
            <p:nvPr/>
          </p:nvSpPr>
          <p:spPr bwMode="auto">
            <a:xfrm>
              <a:off x="3969" y="1117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95288" y="3151882"/>
            <a:ext cx="7058025" cy="565150"/>
            <a:chOff x="249" y="1985"/>
            <a:chExt cx="4446" cy="356"/>
          </a:xfrm>
        </p:grpSpPr>
        <p:sp>
          <p:nvSpPr>
            <p:cNvPr id="256016" name="Text Box 16"/>
            <p:cNvSpPr txBox="1">
              <a:spLocks noChangeArrowheads="1"/>
            </p:cNvSpPr>
            <p:nvPr/>
          </p:nvSpPr>
          <p:spPr bwMode="auto">
            <a:xfrm>
              <a:off x="249" y="1985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Elaboration</a:t>
              </a:r>
              <a:r>
                <a:rPr lang="de-DE" sz="2000" dirty="0">
                  <a:latin typeface="Calibri" pitchFamily="34" charset="0"/>
                </a:rPr>
                <a:t> von Unterzielen</a:t>
              </a:r>
            </a:p>
          </p:txBody>
        </p:sp>
        <p:sp>
          <p:nvSpPr>
            <p:cNvPr id="256017" name="Oval 17"/>
            <p:cNvSpPr>
              <a:spLocks noChangeArrowheads="1"/>
            </p:cNvSpPr>
            <p:nvPr/>
          </p:nvSpPr>
          <p:spPr bwMode="auto">
            <a:xfrm>
              <a:off x="3969" y="2024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95734" y="3717032"/>
            <a:ext cx="8353425" cy="568325"/>
            <a:chOff x="249" y="2528"/>
            <a:chExt cx="5262" cy="358"/>
          </a:xfrm>
        </p:grpSpPr>
        <p:sp>
          <p:nvSpPr>
            <p:cNvPr id="256019" name="Text Box 19"/>
            <p:cNvSpPr txBox="1">
              <a:spLocks noChangeArrowheads="1"/>
            </p:cNvSpPr>
            <p:nvPr/>
          </p:nvSpPr>
          <p:spPr bwMode="auto">
            <a:xfrm>
              <a:off x="249" y="2528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Aktivierung</a:t>
              </a:r>
              <a:r>
                <a:rPr lang="de-DE" sz="2000" dirty="0">
                  <a:latin typeface="Calibri" pitchFamily="34" charset="0"/>
                </a:rPr>
                <a:t> von Vorwissen</a:t>
              </a:r>
            </a:p>
          </p:txBody>
        </p:sp>
        <p:sp>
          <p:nvSpPr>
            <p:cNvPr id="256020" name="Oval 20"/>
            <p:cNvSpPr>
              <a:spLocks noChangeArrowheads="1"/>
            </p:cNvSpPr>
            <p:nvPr/>
          </p:nvSpPr>
          <p:spPr bwMode="auto">
            <a:xfrm>
              <a:off x="3969" y="2569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  <p:sp>
          <p:nvSpPr>
            <p:cNvPr id="256021" name="Oval 21"/>
            <p:cNvSpPr>
              <a:spLocks noChangeArrowheads="1"/>
            </p:cNvSpPr>
            <p:nvPr/>
          </p:nvSpPr>
          <p:spPr bwMode="auto">
            <a:xfrm>
              <a:off x="4785" y="2569"/>
              <a:ext cx="726" cy="317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Sachbezogen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95288" y="4869160"/>
            <a:ext cx="8353425" cy="701675"/>
            <a:chOff x="249" y="3430"/>
            <a:chExt cx="5262" cy="442"/>
          </a:xfrm>
        </p:grpSpPr>
        <p:sp>
          <p:nvSpPr>
            <p:cNvPr id="256023" name="Text Box 23"/>
            <p:cNvSpPr txBox="1">
              <a:spLocks noChangeArrowheads="1"/>
            </p:cNvSpPr>
            <p:nvPr/>
          </p:nvSpPr>
          <p:spPr bwMode="auto">
            <a:xfrm>
              <a:off x="249" y="3430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Visualisierung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24" name="Oval 24"/>
            <p:cNvSpPr>
              <a:spLocks noChangeArrowheads="1"/>
            </p:cNvSpPr>
            <p:nvPr/>
          </p:nvSpPr>
          <p:spPr bwMode="auto">
            <a:xfrm>
              <a:off x="3969" y="3476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  <p:sp>
          <p:nvSpPr>
            <p:cNvPr id="256025" name="Oval 25"/>
            <p:cNvSpPr>
              <a:spLocks noChangeArrowheads="1"/>
            </p:cNvSpPr>
            <p:nvPr/>
          </p:nvSpPr>
          <p:spPr bwMode="auto">
            <a:xfrm>
              <a:off x="4785" y="3476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32247" y="5445376"/>
            <a:ext cx="8316913" cy="701675"/>
            <a:chOff x="272" y="3796"/>
            <a:chExt cx="5239" cy="442"/>
          </a:xfrm>
        </p:grpSpPr>
        <p:sp>
          <p:nvSpPr>
            <p:cNvPr id="256027" name="Text Box 27"/>
            <p:cNvSpPr txBox="1">
              <a:spLocks noChangeArrowheads="1"/>
            </p:cNvSpPr>
            <p:nvPr/>
          </p:nvSpPr>
          <p:spPr bwMode="auto">
            <a:xfrm>
              <a:off x="272" y="3796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Verifizierung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28" name="Oval 28"/>
            <p:cNvSpPr>
              <a:spLocks noChangeArrowheads="1"/>
            </p:cNvSpPr>
            <p:nvPr/>
          </p:nvSpPr>
          <p:spPr bwMode="auto">
            <a:xfrm>
              <a:off x="3968" y="3839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  <p:sp>
          <p:nvSpPr>
            <p:cNvPr id="256029" name="Oval 29"/>
            <p:cNvSpPr>
              <a:spLocks noChangeArrowheads="1"/>
            </p:cNvSpPr>
            <p:nvPr/>
          </p:nvSpPr>
          <p:spPr bwMode="auto">
            <a:xfrm>
              <a:off x="4785" y="3839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pic>
        <p:nvPicPr>
          <p:cNvPr id="31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1903884" y="652534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83568" y="692696"/>
          <a:ext cx="4397474" cy="23267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97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5901"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1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Wir sollen mit den in der Aufgabenstellung genannten Materialien ein Modellexperiment  für eine Aluminium-Luft-Batterie entwickeln.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43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Paraphrasierung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als erste Stufe der Durcharbeitung</a:t>
            </a: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1115616" y="2420888"/>
          <a:ext cx="4464496" cy="1676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Hilfe 2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Lest den Text noch einmal genau durch und schreibt  die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Materialien auf, die Alex benutzen soll.</a:t>
                      </a:r>
                    </a:p>
                    <a:p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1763688" y="3717032"/>
          <a:ext cx="4392488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2592">
                <a:tc>
                  <a:txBody>
                    <a:bodyPr/>
                    <a:lstStyle/>
                    <a:p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2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Für das Modellexperiment stehen zur Verfügung: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Aluminiumfolie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Kochsalz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Wasser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Graphitelektrode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Becherglas / Bechergläser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Elektrokabel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kleiner Elektromotor </a:t>
                      </a: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bgerundete rechteckige Legende 14"/>
          <p:cNvSpPr/>
          <p:nvPr/>
        </p:nvSpPr>
        <p:spPr>
          <a:xfrm>
            <a:off x="5660504" y="2852936"/>
            <a:ext cx="3240360" cy="1512168"/>
          </a:xfrm>
          <a:prstGeom prst="wedgeRoundRectCallout">
            <a:avLst>
              <a:gd name="adj1" fmla="val -103217"/>
              <a:gd name="adj2" fmla="val 843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Strukturierung &amp; Fokussierung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auf den 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Ausgangszustand</a:t>
            </a:r>
          </a:p>
        </p:txBody>
      </p:sp>
      <p:sp>
        <p:nvSpPr>
          <p:cNvPr id="10" name="Fußzeilenplatzhalter 9"/>
          <p:cNvSpPr txBox="1">
            <a:spLocks/>
          </p:cNvSpPr>
          <p:nvPr/>
        </p:nvSpPr>
        <p:spPr bwMode="auto">
          <a:xfrm>
            <a:off x="2051720" y="6500192"/>
            <a:ext cx="53362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Mit Aufgaben differenzieren   04.03.15  –  Dr. L. Stäudel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673596" y="1248544"/>
          <a:ext cx="4762500" cy="1676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Hilfe 3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Erinnert euch, was ihr über Batterien gelernt habt.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Welche Bauelemente sind immer vorhanden und welche der Materialien können welche Funktion erfüllen?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Aktivierung von Vorwissen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683568" y="3195032"/>
          <a:ext cx="4762500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3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Eine Batterie besteht aus Anode und Kathode, die durch ein elektrisch leitendes Medium verbunden sind.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Die 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Anode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 gibt Elektronen an den äußeren Stromkreis ab, dafür kommt die Aluminiumfolie in Frage.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Der 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Gegenpol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 muss dann die Graphitelektrode sein. Als Stoff, der Elektronen aufnehmen kann, kommt hier der Sauerstoff aus der Luft in Frage.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Als leitendes Medium (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Elektrolyt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) könnte eine Kochsalzlösung benutzt werden. </a:t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Abgerundete rechteckige Legende 14"/>
          <p:cNvSpPr/>
          <p:nvPr/>
        </p:nvSpPr>
        <p:spPr>
          <a:xfrm>
            <a:off x="5580112" y="2132856"/>
            <a:ext cx="3240360" cy="1512168"/>
          </a:xfrm>
          <a:prstGeom prst="wedgeRoundRectCallout">
            <a:avLst>
              <a:gd name="adj1" fmla="val -104545"/>
              <a:gd name="adj2" fmla="val 5396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Inhaltlicher Input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bzw.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Wiederholung von Gelerntem</a:t>
            </a:r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755576" y="1484784"/>
          <a:ext cx="4762500" cy="15087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>Hilfe 4</a:t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Wie kann eure Modell-Batterie praktisch aussehen?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Macht eine Skizze zum Experiment. </a:t>
                      </a: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755576" y="2996952"/>
          <a:ext cx="4762500" cy="365835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9173">
                <a:tc>
                  <a:txBody>
                    <a:bodyPr/>
                    <a:lstStyle/>
                    <a:p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4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Skizze für den Aufbau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einer Aluminium-Luft-</a:t>
                      </a: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Batterie.</a:t>
                      </a:r>
                    </a:p>
                    <a:p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7105" name="Picture 1" descr="C:\Users\neu\Desktop\GDCH Kiel\Alu_Luft_Hilfen\zelle.gif"/>
          <p:cNvPicPr>
            <a:picLocks noChangeAspect="1" noChangeArrowheads="1"/>
          </p:cNvPicPr>
          <p:nvPr/>
        </p:nvPicPr>
        <p:blipFill>
          <a:blip r:embed="rId3" r:link="rId4" cstate="print"/>
          <a:srcRect l="21840" t="12393" r="17681" b="11182"/>
          <a:stretch>
            <a:fillRect/>
          </a:stretch>
        </p:blipFill>
        <p:spPr bwMode="auto">
          <a:xfrm>
            <a:off x="2771800" y="3212976"/>
            <a:ext cx="2592288" cy="2664296"/>
          </a:xfrm>
          <a:prstGeom prst="rect">
            <a:avLst/>
          </a:prstGeom>
          <a:noFill/>
        </p:spPr>
      </p:pic>
      <p:sp>
        <p:nvSpPr>
          <p:cNvPr id="15" name="Abgerundete rechteckige Legende 14"/>
          <p:cNvSpPr/>
          <p:nvPr/>
        </p:nvSpPr>
        <p:spPr>
          <a:xfrm>
            <a:off x="5724128" y="2276872"/>
            <a:ext cx="3240360" cy="1512168"/>
          </a:xfrm>
          <a:prstGeom prst="wedgeRoundRectCallout">
            <a:avLst>
              <a:gd name="adj1" fmla="val -79314"/>
              <a:gd name="adj2" fmla="val 12937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Visualisierung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Aufforderung zur Visualisierung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77739"/>
            <a:ext cx="8763000" cy="4327525"/>
          </a:xfrm>
          <a:prstGeom prst="rect">
            <a:avLst/>
          </a:prstGeom>
          <a:noFill/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116632"/>
            <a:ext cx="7772400" cy="1143000"/>
          </a:xfrm>
        </p:spPr>
        <p:txBody>
          <a:bodyPr/>
          <a:lstStyle/>
          <a:p>
            <a:r>
              <a:rPr lang="de-DE" sz="3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Stichwort: Unterrichtsgestaltung</a:t>
            </a:r>
            <a:endParaRPr lang="de-DE" sz="28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6313" y="5445150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Josef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Leisen:Qualitätssteigerung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des Physikunterrichts durch Weiterentwicklung der Aufgabenkultur. In: MNU 54/7 2001, S. 401 – 405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539552" y="1268760"/>
          <a:ext cx="4762500" cy="23469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b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>Hilfe 5</a:t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Jetzt habt ihr alles zusammen, um die gestellte Aufgabe beantworten zu können. </a:t>
                      </a:r>
                    </a:p>
                    <a:p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Fasst eure Überlegungen zum Modell einer Aluminium-Luft-Batterie in drei oder vier Sätzen zusammen.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539552" y="3717032"/>
          <a:ext cx="4762500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5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Unser Modellexperiment für die Aluminium-Luft-Batterie besteht aus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einem Becherglas mit Kochsalzlösung als Elektrolyt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einem Stück Aluminiumfolie als Anode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der Graphitelektrode mit Luftsauerstoff als Kathode.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Die beiden Pole werden im äußeren Stromkreis mit dem Elektromotor verbunden, den sie antreiben sollen.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Wenn der Sauerstoff an der Oberfläche der Graphitelektrode verbraucht ist, müssen wir mit einem Strohhalm Luft </a:t>
                      </a:r>
                      <a:r>
                        <a:rPr lang="de-DE" sz="1100" dirty="0" err="1">
                          <a:latin typeface="Arial"/>
                          <a:ea typeface="Times New Roman"/>
                          <a:cs typeface="Times New Roman"/>
                        </a:rPr>
                        <a:t>hineinpusten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1" descr="C:\Users\neu\Desktop\GDCH Kiel\Alu_Luft_Hilfen\zelle.gif"/>
          <p:cNvPicPr>
            <a:picLocks noChangeAspect="1" noChangeArrowheads="1"/>
          </p:cNvPicPr>
          <p:nvPr/>
        </p:nvPicPr>
        <p:blipFill>
          <a:blip r:embed="rId3" r:link="rId4" cstate="print"/>
          <a:srcRect l="21840" t="12393" r="17681" b="11182"/>
          <a:stretch>
            <a:fillRect/>
          </a:stretch>
        </p:blipFill>
        <p:spPr bwMode="auto">
          <a:xfrm>
            <a:off x="5652120" y="4653136"/>
            <a:ext cx="1368152" cy="14061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Aufforderung zur Verifizierung</a:t>
            </a:r>
          </a:p>
        </p:txBody>
      </p:sp>
      <p:sp>
        <p:nvSpPr>
          <p:cNvPr id="15" name="Abgerundete rechteckige Legende 14"/>
          <p:cNvSpPr/>
          <p:nvPr/>
        </p:nvSpPr>
        <p:spPr>
          <a:xfrm>
            <a:off x="5724128" y="2276872"/>
            <a:ext cx="3240360" cy="1512168"/>
          </a:xfrm>
          <a:prstGeom prst="wedgeRoundRectCallout">
            <a:avLst>
              <a:gd name="adj1" fmla="val -79314"/>
              <a:gd name="adj2" fmla="val 12937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Verifizierung 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bzw.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Musterlösung</a:t>
            </a:r>
          </a:p>
        </p:txBody>
      </p:sp>
      <p:sp>
        <p:nvSpPr>
          <p:cNvPr id="13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1628800"/>
            <a:ext cx="6552728" cy="4752528"/>
          </a:xfrm>
        </p:spPr>
        <p:txBody>
          <a:bodyPr/>
          <a:lstStyle/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Aktivierung von Vorwissen / Reorganisation von Wissen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Anwendung von bereits Erarbeitetem auf eine verwandte Fragestellung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für die leistungsstärksten Lerngruppen auch ohne Benutzung von Hilfen lösbar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erkennbare Art der erwarteten Lösung 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mehr oder weniger eindeutiger Bearbeitungsweg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daher nur bedingt geeignet für </a:t>
            </a:r>
            <a:r>
              <a:rPr lang="de-D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prozess</a:t>
            </a: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- und ergebnisoffene Problemstellungen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praktischem experimentellen Tun kombinierbar, wenn ein Experiments entworfen, vorbereitet oder ausgewertet werden soll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Interpretation eines Phänomens oder Ergebnisse 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Diskussion einer zuvor aufgestellten Hypothese</a:t>
            </a:r>
          </a:p>
          <a:p>
            <a:pPr>
              <a:buNone/>
            </a:pPr>
            <a:endParaRPr lang="de-D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Als Charakteristik für gute Lern-Aufgaben mit Hilfesystemen gilt:</a:t>
            </a:r>
          </a:p>
          <a:p>
            <a:pPr>
              <a:buNone/>
            </a:pPr>
            <a:r>
              <a:rPr lang="de-DE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• 	komplex aber eher geschlossen</a:t>
            </a:r>
            <a:endParaRPr lang="de-D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• 	eher Anwendung als</a:t>
            </a: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Neuerarbeitung</a:t>
            </a:r>
            <a:endParaRPr lang="de-D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• 	Aktivierung und Reorganisation von</a:t>
            </a: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Vorwissen</a:t>
            </a:r>
            <a:endParaRPr lang="de-D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76064" y="188640"/>
            <a:ext cx="7772400" cy="1143000"/>
          </a:xfrm>
        </p:spPr>
        <p:txBody>
          <a:bodyPr/>
          <a:lstStyle/>
          <a:p>
            <a:r>
              <a:rPr lang="de-DE" sz="3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Was sich für eine Aufgabe mit gestuften Hilfen eignet</a:t>
            </a:r>
            <a:endParaRPr lang="de-DE" sz="28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28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28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28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Die Konstruktion der Hilfen</a:t>
            </a:r>
            <a:endParaRPr lang="de-DE" sz="28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5696" y="6400800"/>
            <a:ext cx="5184576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1331640" y="1772816"/>
            <a:ext cx="66967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Die mit den Hilfen gegebenen Impulse und inhaltlichen Hinweise folgen im Großen und Ganzen dem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Vorgehen beim fragend-entwickelnden Unterrichtsgespräch.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331640" y="3386316"/>
            <a:ext cx="6696744" cy="2169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Da im Unterschied zum Dialog die Hilfen nur in einer einzigen sprachlichen Form dargeboten werden können, lohnt es sich, sie jeweils auf ihre spezifische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Absicht bzw. Wirkung – bezogen auf die Aufgabenbearbeitung</a:t>
            </a:r>
            <a:r>
              <a:rPr lang="de-DE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zu charakterisieren und zu präzisieren.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600" dirty="0">
                <a:latin typeface="Verdana" pitchFamily="34" charset="0"/>
              </a:rPr>
              <a:t>Arbeitsphase</a:t>
            </a:r>
            <a:br>
              <a:rPr lang="de-DE" sz="2000" dirty="0">
                <a:latin typeface="Verdana" pitchFamily="34" charset="0"/>
              </a:rPr>
            </a:br>
            <a:br>
              <a:rPr lang="de-DE" sz="2000" dirty="0">
                <a:latin typeface="Verdana" pitchFamily="34" charset="0"/>
              </a:rPr>
            </a:br>
            <a:endParaRPr lang="de-DE" sz="2000" dirty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467544" y="1700808"/>
            <a:ext cx="7128792" cy="2554545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Planen Sie </a:t>
            </a:r>
            <a:r>
              <a:rPr lang="de-DE" sz="2000">
                <a:latin typeface="Verdana" pitchFamily="34" charset="0"/>
                <a:ea typeface="Verdana" pitchFamily="34" charset="0"/>
                <a:cs typeface="Verdana" pitchFamily="34" charset="0"/>
              </a:rPr>
              <a:t>eine Aufgabe 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für Ihren Unterricht. 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Reorganisation und Strukturierung von Wissen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Akzentuierung von naturwissenschaftlichem Arbeiten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(auch: Vorbereitung, Auswertung, Bewertung von Ergebnissen)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Variation von Experimenten (Analogie-Konstruktion)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Schlussfolgerndes Verknüpfen</a:t>
            </a:r>
          </a:p>
        </p:txBody>
      </p:sp>
      <p:sp>
        <p:nvSpPr>
          <p:cNvPr id="8" name="Rechteck 7"/>
          <p:cNvSpPr/>
          <p:nvPr/>
        </p:nvSpPr>
        <p:spPr>
          <a:xfrm>
            <a:off x="1475656" y="4380200"/>
            <a:ext cx="7128792" cy="1785104"/>
          </a:xfrm>
          <a:prstGeom prst="rect">
            <a:avLst/>
          </a:prstGeom>
          <a:solidFill>
            <a:srgbClr val="FFFF6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	Nutzen Sie den Aufgabenstamm zur Steuerung des 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Schwierigkeitsgrades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Klären Sie das notwendige Vorwissen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Gestalten Sie Hilfen / Impulse zur Lösung entsprechend den Erfordernissen Ihrer Lerngruppe</a:t>
            </a: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18648" cy="915888"/>
          </a:xfrm>
        </p:spPr>
        <p:txBody>
          <a:bodyPr/>
          <a:lstStyle/>
          <a:p>
            <a:r>
              <a:rPr lang="de-DE" sz="2800" dirty="0">
                <a:solidFill>
                  <a:schemeClr val="tx1"/>
                </a:solidFill>
                <a:latin typeface="Verdana" pitchFamily="34" charset="0"/>
              </a:rPr>
              <a:t>Ressourcen 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682" name="Picture 2" descr="http://www.friedrich-verlag.de/data/98D78B27931D4AB5B9A694F83DD47AEC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1428750" cy="2019301"/>
          </a:xfrm>
          <a:prstGeom prst="rect">
            <a:avLst/>
          </a:prstGeom>
          <a:noFill/>
        </p:spPr>
      </p:pic>
      <p:pic>
        <p:nvPicPr>
          <p:cNvPr id="71684" name="Picture 4" descr="http://www.friedrich-verlag.de/data/7423913C9660498C8EDBC853FEE46524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132856"/>
            <a:ext cx="1428750" cy="2019301"/>
          </a:xfrm>
          <a:prstGeom prst="rect">
            <a:avLst/>
          </a:prstGeom>
          <a:noFill/>
        </p:spPr>
      </p:pic>
      <p:pic>
        <p:nvPicPr>
          <p:cNvPr id="71686" name="Picture 6" descr="http://www.friedrich-verlag.de/data/AEB1D1376D7A4FBFB599344265C9F148.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5138" y="2777851"/>
            <a:ext cx="1428750" cy="2019301"/>
          </a:xfrm>
          <a:prstGeom prst="rect">
            <a:avLst/>
          </a:prstGeom>
          <a:noFill/>
        </p:spPr>
      </p:pic>
      <p:pic>
        <p:nvPicPr>
          <p:cNvPr id="71688" name="Picture 8" descr="http://www.friedrich-verlag.de/data/2FC57CE5BC305BD1C8C8F8E83BC48156.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429000"/>
            <a:ext cx="1428750" cy="2019301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139952" y="1556792"/>
            <a:ext cx="468052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Friedrich Verlag: 4 Hefte mit CD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Siemens Stiftung Medien Portal: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11 Aufgaben zu „</a:t>
            </a:r>
            <a:r>
              <a:rPr lang="de-DE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Experimento</a:t>
            </a: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10+“</a:t>
            </a:r>
          </a:p>
          <a:p>
            <a:pPr marL="177800" indent="-177800"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- Weitere Aufgaben siehe meine Webseite „</a:t>
            </a:r>
            <a:r>
              <a:rPr lang="de-DE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AmH</a:t>
            </a: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Uebersichtsseite.html“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 descr="C:\Users\lutz\Desktop\Siemens Experimento\Experimento 10+ deutsch u englisch\Seiten aus DFU-Ordner_gesam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492896"/>
            <a:ext cx="2189873" cy="3096344"/>
          </a:xfrm>
          <a:prstGeom prst="rect">
            <a:avLst/>
          </a:prstGeom>
          <a:noFill/>
          <a:effectLst>
            <a:outerShdw blurRad="3937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544016" y="-27384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>
                <a:latin typeface="Verdana" pitchFamily="34" charset="0"/>
              </a:rPr>
              <a:t>Themen zu denen es </a:t>
            </a:r>
            <a:br>
              <a:rPr lang="de-DE" sz="3200" dirty="0">
                <a:latin typeface="Verdana" pitchFamily="34" charset="0"/>
              </a:rPr>
            </a:br>
            <a:r>
              <a:rPr lang="de-DE" sz="3200" dirty="0">
                <a:latin typeface="Verdana" pitchFamily="34" charset="0"/>
              </a:rPr>
              <a:t>Aufgaben mit Hilfen gibt</a:t>
            </a:r>
            <a:endParaRPr lang="de-DE" sz="2000" dirty="0"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3568" y="1146001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4" imgW="8020016" imgH="5667172" progId="AcroExch.Document.11">
                  <p:embed/>
                </p:oleObj>
              </mc:Choice>
              <mc:Fallback>
                <p:oleObj name="Acrobat Document" r:id="rId4" imgW="8020016" imgH="5667172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46001"/>
                        <a:ext cx="802005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544016" y="-27384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>
                <a:latin typeface="Verdana" pitchFamily="34" charset="0"/>
              </a:rPr>
              <a:t>Themen zu denen es </a:t>
            </a:r>
            <a:br>
              <a:rPr lang="de-DE" sz="3200" dirty="0">
                <a:latin typeface="Verdana" pitchFamily="34" charset="0"/>
              </a:rPr>
            </a:br>
            <a:r>
              <a:rPr lang="de-DE" sz="3200" dirty="0">
                <a:latin typeface="Verdana" pitchFamily="34" charset="0"/>
              </a:rPr>
              <a:t>Aufgaben mit Hilfen gibt</a:t>
            </a:r>
            <a:endParaRPr lang="de-DE" sz="2000" dirty="0"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44563" y="1196975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4" imgW="8020016" imgH="5667172" progId="AcroExch.Document.DC">
                  <p:embed/>
                </p:oleObj>
              </mc:Choice>
              <mc:Fallback>
                <p:oleObj name="Acrobat Document" r:id="rId4" imgW="8020016" imgH="5667172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1196975"/>
                        <a:ext cx="802005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512168"/>
          </a:xfrm>
        </p:spPr>
        <p:txBody>
          <a:bodyPr/>
          <a:lstStyle/>
          <a:p>
            <a:r>
              <a:rPr lang="de-DE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Arbeitsphase</a:t>
            </a:r>
            <a:endParaRPr lang="de-DE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>
                <a:latin typeface="Verdana" pitchFamily="34" charset="0"/>
              </a:rPr>
              <a:t>Hilfen via </a:t>
            </a:r>
            <a:r>
              <a:rPr lang="de-DE" sz="3200" dirty="0" err="1">
                <a:latin typeface="Verdana" pitchFamily="34" charset="0"/>
              </a:rPr>
              <a:t>Tablet</a:t>
            </a:r>
            <a:r>
              <a:rPr lang="de-DE" sz="3200" dirty="0">
                <a:latin typeface="Verdana" pitchFamily="34" charset="0"/>
              </a:rPr>
              <a:t> oder Smartphone</a:t>
            </a:r>
            <a:br>
              <a:rPr lang="de-DE" sz="1800" dirty="0">
                <a:latin typeface="Verdana" pitchFamily="34" charset="0"/>
              </a:rPr>
            </a:br>
            <a:endParaRPr lang="de-DE" sz="1800" dirty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683568" y="1772816"/>
            <a:ext cx="4456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Das Beispiel „Dipol Wasser“</a:t>
            </a:r>
            <a:endParaRPr lang="de-DE" dirty="0"/>
          </a:p>
        </p:txBody>
      </p:sp>
      <p:pic>
        <p:nvPicPr>
          <p:cNvPr id="12" name="Grafik 11" descr="ablenku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094" y="1844824"/>
            <a:ext cx="279233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755576" y="2452826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Aufgabe: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/>
                <a:ea typeface="Calibri"/>
                <a:cs typeface="Times New Roman"/>
              </a:rPr>
              <a:t>Findet unter Nutzung eures Vorwissens heraus, welche Kräfte wirken und wie die Ablenkung schließlich zustande kommt.</a:t>
            </a:r>
            <a:endParaRPr lang="de-DE" sz="2000" dirty="0"/>
          </a:p>
        </p:txBody>
      </p:sp>
      <p:sp>
        <p:nvSpPr>
          <p:cNvPr id="15" name="Rechteck 14"/>
          <p:cNvSpPr/>
          <p:nvPr/>
        </p:nvSpPr>
        <p:spPr>
          <a:xfrm>
            <a:off x="786019" y="4442336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Hilfen: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/>
          </a:p>
        </p:txBody>
      </p:sp>
      <p:pic>
        <p:nvPicPr>
          <p:cNvPr id="16" name="Grafik 15" descr="C:\Users\lutz\Desktop\Downloads\qrcode(2)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581128"/>
            <a:ext cx="1512168" cy="151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2800" dirty="0">
                <a:latin typeface="Verdana" pitchFamily="34" charset="0"/>
              </a:rPr>
              <a:t>Das digitale Format</a:t>
            </a:r>
            <a:br>
              <a:rPr lang="de-DE" sz="2800" dirty="0">
                <a:latin typeface="Verdana" pitchFamily="34" charset="0"/>
              </a:rPr>
            </a:br>
            <a:r>
              <a:rPr lang="de-DE" sz="2800" dirty="0">
                <a:latin typeface="Verdana" pitchFamily="34" charset="0"/>
              </a:rPr>
              <a:t>Hilfen via </a:t>
            </a:r>
            <a:r>
              <a:rPr lang="de-DE" sz="2800" dirty="0" err="1">
                <a:latin typeface="Verdana" pitchFamily="34" charset="0"/>
              </a:rPr>
              <a:t>Tablet</a:t>
            </a:r>
            <a:r>
              <a:rPr lang="de-DE" sz="2800" dirty="0">
                <a:latin typeface="Verdana" pitchFamily="34" charset="0"/>
              </a:rPr>
              <a:t> oder Smartphone</a:t>
            </a:r>
            <a:br>
              <a:rPr lang="de-DE" sz="1600" dirty="0">
                <a:latin typeface="Verdana" pitchFamily="34" charset="0"/>
              </a:rPr>
            </a:br>
            <a:endParaRPr lang="de-DE" sz="1600" dirty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4283968" y="1916832"/>
            <a:ext cx="4283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auf Papier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Hilfen auf einem Server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QR-Codes als Zugang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Entscheidung: mit </a:t>
            </a:r>
            <a:r>
              <a:rPr lang="de-D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oder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ohne Hilfen (wie bei Papierform)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sukzessiver Download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oder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Vergleich mit der Musterlösung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neu\Desktop\Dipol Wasser.jpg"/>
          <p:cNvPicPr>
            <a:picLocks noChangeAspect="1" noChangeArrowheads="1"/>
          </p:cNvPicPr>
          <p:nvPr/>
        </p:nvPicPr>
        <p:blipFill>
          <a:blip r:embed="rId3" cstate="print"/>
          <a:srcRect l="8027" t="6183" r="6883" b="8652"/>
          <a:stretch>
            <a:fillRect/>
          </a:stretch>
        </p:blipFill>
        <p:spPr bwMode="auto">
          <a:xfrm>
            <a:off x="971600" y="1916832"/>
            <a:ext cx="2951368" cy="4176464"/>
          </a:xfrm>
          <a:prstGeom prst="rect">
            <a:avLst/>
          </a:prstGeom>
          <a:noFill/>
          <a:ln>
            <a:solidFill>
              <a:srgbClr val="0808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7128" y="1728192"/>
            <a:ext cx="657416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 VYGOTSKI (1896-1934)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776" y="2693640"/>
            <a:ext cx="53340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Zone der proximalen Entwicklung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0896"/>
            <a:ext cx="206533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3681884"/>
            <a:ext cx="640873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03648" y="413792"/>
            <a:ext cx="72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Stichwort: selbstständiges Lernen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707904" y="692696"/>
            <a:ext cx="3335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kern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kooperatives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7 Schritte zur eigenen Aufgabe</a:t>
            </a:r>
            <a:endParaRPr lang="de-DE" sz="28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39552" y="1484784"/>
            <a:ext cx="4283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entwerfen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Hilfen entwickeln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Hilfetexte in </a:t>
            </a:r>
            <a:r>
              <a:rPr lang="de-D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-Masken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eintragen, speichern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-Dateien auf Server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hochladen (ftp)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Genaue Serveradresse 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der Musterlösung und 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der ersten Hilfe feststellen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QR-Codes generieren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QR-Codes in Aufgabenblatt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einfügen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4644008" y="1484784"/>
          <a:ext cx="4004930" cy="1156716"/>
        </p:xfrm>
        <a:graphic>
          <a:graphicData uri="http://schemas.openxmlformats.org/drawingml/2006/table">
            <a:tbl>
              <a:tblPr/>
              <a:tblGrid>
                <a:gridCol w="200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*/*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1A </a:t>
                      </a:r>
                      <a:r>
                        <a:rPr lang="de-DE" sz="11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Paraphrasierung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2H  Repertoire klären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2A  aufzählen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3H  Vorwissen aktivieren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3H</a:t>
                      </a:r>
                      <a:r>
                        <a:rPr lang="de-DE" sz="1100" baseline="0" dirty="0">
                          <a:latin typeface="Calibri"/>
                          <a:ea typeface="Calibri"/>
                          <a:cs typeface="Times New Roman"/>
                        </a:rPr>
                        <a:t>  I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nput – Rekapitulieren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4H  zur Skizze auffordern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4A</a:t>
                      </a:r>
                      <a:r>
                        <a:rPr lang="de-DE" sz="1100" baseline="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Musterskizze vorbereiten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5H  Aufforderung zur Verifizierung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5A  Musterlösung - Verifizierung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1" descr="C:\Users\neu\Desktop\ant1_1843_maske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6880" b="17681"/>
          <a:stretch>
            <a:fillRect/>
          </a:stretch>
        </p:blipFill>
        <p:spPr bwMode="auto">
          <a:xfrm>
            <a:off x="4860032" y="3010865"/>
            <a:ext cx="1584176" cy="2218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09120"/>
            <a:ext cx="1587252" cy="158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clipartist.info/RSS/openclipart.org/2011/August/13-Saturday/server-229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708920"/>
            <a:ext cx="1117954" cy="1728192"/>
          </a:xfrm>
          <a:prstGeom prst="rect">
            <a:avLst/>
          </a:prstGeom>
          <a:noFill/>
        </p:spPr>
      </p:pic>
      <p:sp>
        <p:nvSpPr>
          <p:cNvPr id="12" name="Pfeil nach unten 11"/>
          <p:cNvSpPr/>
          <p:nvPr/>
        </p:nvSpPr>
        <p:spPr>
          <a:xfrm>
            <a:off x="5436096" y="2276872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Calibri" pitchFamily="34" charset="0"/>
              </a:rPr>
              <a:t>3</a:t>
            </a:r>
          </a:p>
        </p:txBody>
      </p:sp>
      <p:sp>
        <p:nvSpPr>
          <p:cNvPr id="14" name="Pfeil nach unten 13"/>
          <p:cNvSpPr/>
          <p:nvPr/>
        </p:nvSpPr>
        <p:spPr>
          <a:xfrm rot="16200000">
            <a:off x="6552220" y="3032956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b="1" dirty="0">
                <a:latin typeface="Calibri" pitchFamily="34" charset="0"/>
              </a:rPr>
              <a:t>4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7452320" y="3933056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Calibri" pitchFamily="34" charset="0"/>
              </a:rPr>
              <a:t>5</a:t>
            </a:r>
          </a:p>
        </p:txBody>
      </p:sp>
      <p:sp>
        <p:nvSpPr>
          <p:cNvPr id="16" name="Pfeil nach unten 15"/>
          <p:cNvSpPr/>
          <p:nvPr/>
        </p:nvSpPr>
        <p:spPr>
          <a:xfrm rot="16200000">
            <a:off x="3887924" y="1520788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b="1" dirty="0">
                <a:latin typeface="Calibri" pitchFamily="34" charset="0"/>
              </a:rPr>
              <a:t>2</a:t>
            </a:r>
          </a:p>
        </p:txBody>
      </p:sp>
      <p:sp>
        <p:nvSpPr>
          <p:cNvPr id="1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Calibri" pitchFamily="34" charset="0"/>
              </a:rPr>
              <a:t>Mit Aufgaben differenzieren   26.10.2016  –  Dr. L. </a:t>
            </a:r>
            <a:r>
              <a:rPr lang="de-DE" dirty="0" err="1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4817" y="620688"/>
            <a:ext cx="3528392" cy="5688632"/>
          </a:xfrm>
        </p:spPr>
        <p:txBody>
          <a:bodyPr/>
          <a:lstStyle/>
          <a:p>
            <a:pPr algn="l"/>
            <a:r>
              <a:rPr lang="de-DE" sz="600" dirty="0"/>
              <a:t> 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&lt;meta content="text/html; charset=windows-1252" http-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equiv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="content-type"&gt;</a:t>
            </a:r>
            <a:b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&lt;title&gt;A1&lt;/title&gt;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script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="JavaScript"&gt;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Buttontext(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{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&gt;0) {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document.Eingabe.button1.value = "noch " +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" Sekunden";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{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document.Eingabe.button1.value = "Hilfe 2 ist bereit!";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document.Eingabe.button1.disabled =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false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("Buttontext(9);", 1000);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("Buttontext(8);", 2000);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("Buttontext(7);", 3000);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("Buttontext(6);", 4000);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("Buttontext(5);", 5000);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("Buttontext(4);", 6000);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("Buttontext(3);", 7000);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("Buttontext(2);", 8000);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("Buttontext(1);", 9000);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("Buttontext(0);", 10000);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script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&lt;div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align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&lt;table border="0"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cellpadding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="0"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cellspacing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="0" width="500"&gt;</a:t>
            </a:r>
            <a:b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tbody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&lt;td style="background-color: #99ff99;"&gt; &lt;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blockquote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&lt;p&gt;&lt;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&lt;span style="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font-family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Arial;"&gt;&lt;span style="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#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cccccc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;"&gt;&lt;strong&gt;Zuordnung - Thema&lt;/strong&gt;&lt;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&lt;/span&gt;&lt;b&gt;Antwort 1&lt;/b&gt;&lt;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Text Antwort 1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&lt;/span&gt;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&lt;/p&gt;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&lt;p&gt;&lt;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&lt;/p&gt;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blockquote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&lt;div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align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&lt;form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="Eingabe"&gt;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="button1"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="noch 10 Sekunden"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disabled="disabled"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onClick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location.href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='hilf2_2912.html';"</a:t>
            </a:r>
            <a:b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type="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button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 &lt;/form&gt;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&lt;/div&gt;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tbody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&lt;/div&gt;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html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endParaRPr lang="de-DE" sz="200" dirty="0">
              <a:solidFill>
                <a:srgbClr val="0808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2267744" y="1628800"/>
            <a:ext cx="6257503" cy="4301177"/>
          </a:xfrm>
          <a:prstGeom prst="rect">
            <a:avLst/>
          </a:prstGeom>
          <a:solidFill>
            <a:srgbClr val="FFDD71"/>
          </a:solidFill>
          <a:effectLst>
            <a:outerShdw blurRad="6096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lIns="324000" rtlCol="0">
            <a:spAutoFit/>
          </a:bodyPr>
          <a:lstStyle/>
          <a:p>
            <a:r>
              <a:rPr lang="de-DE" sz="800" dirty="0"/>
              <a:t> </a:t>
            </a:r>
          </a:p>
          <a:p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&lt;meta content="text/html; charset=windows-1252" http-</a:t>
            </a:r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equiv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="content-type"&gt;</a:t>
            </a:r>
            <a:b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&lt;title&gt;A1&lt;/title&gt;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</a:t>
            </a: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script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="JavaScript"&gt;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Buttontext(</a:t>
            </a: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{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&gt;0) {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document.Eingabe.button1.value = "noch " + </a:t>
            </a: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" Sekunden";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 </a:t>
            </a: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else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{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document.Eingabe.button1.value = "Hilfe 2 ist bereit!";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document.Eingabe.button1.disabled = </a:t>
            </a: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false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("Buttontext(9);", 1000);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("Buttontext(8);", 2000);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("Buttontext(7);", 3000);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("Buttontext(6);", 4000);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("Buttontext(5);", 5000);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("Buttontext(4);", 6000);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("Buttontext(3);", 7000);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("Buttontext(2);", 8000);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("Buttontext(1);", 9000);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("Buttontext(0);", 10000);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script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&lt;/</a:t>
            </a:r>
            <a:r>
              <a:rPr lang="de-DE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</a:t>
            </a: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067944" y="476672"/>
            <a:ext cx="44600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sz="28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Die </a:t>
            </a:r>
            <a:r>
              <a:rPr lang="de-DE" sz="2800" kern="0" dirty="0" err="1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html</a:t>
            </a:r>
            <a:r>
              <a:rPr lang="de-DE" sz="28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-Masken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Calibri" pitchFamily="34" charset="0"/>
              </a:rPr>
              <a:t>Mit Aufgaben differenzieren   26.10.2016  –  Dr. L. </a:t>
            </a:r>
            <a:r>
              <a:rPr lang="de-DE" dirty="0" err="1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4817" y="620688"/>
            <a:ext cx="3528392" cy="5688632"/>
          </a:xfrm>
        </p:spPr>
        <p:txBody>
          <a:bodyPr/>
          <a:lstStyle/>
          <a:p>
            <a:pPr algn="l"/>
            <a:r>
              <a:rPr lang="de-DE" sz="600" dirty="0"/>
              <a:t> 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&lt;meta content="text/html; charset=windows-1252" http-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equiv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="content-type"&gt;</a:t>
            </a:r>
            <a:b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&lt;title&gt;A1&lt;/title&gt;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script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="JavaScript"&gt;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Buttontext(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{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&gt;0) {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document.Eingabe.button1.value = "noch " +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" Sekunden";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{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document.Eingabe.button1.value = "Hilfe 2 ist bereit!";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document.Eingabe.button1.disabled =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false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("Buttontext(9);", 1000);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("Buttontext(8);", 2000);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("Buttontext(7);", 3000);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("Buttontext(6);", 4000);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("Buttontext(5);", 5000);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("Buttontext(4);", 6000);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("Buttontext(3);", 7000);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("Buttontext(2);", 8000);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("Buttontext(1);", 9000);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window.setTimeout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("Buttontext(0);", 10000);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script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&lt;div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align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&lt;table border="0"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cellpadding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="0"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cellspacing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="0" width="500"&gt;</a:t>
            </a:r>
            <a:b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tbody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&lt;td style="background-color: #99ff99;"&gt; &lt;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blockquote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&lt;p&gt;&lt;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&lt;span style="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font-family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Arial;"&gt;&lt;span style="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#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cccccc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;"&gt;&lt;strong&gt;Zuordnung - Thema&lt;/strong&gt;&lt;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&lt;/span&gt;&lt;b&gt;Antwort 1&lt;/b&gt;&lt;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Text Antwort 1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&lt;/span&gt;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&lt;/p&gt;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&lt;p&gt;&lt;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&lt;/p&gt;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blockquote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&lt;div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align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&lt;form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="Eingabe"&gt; &lt;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="button1" 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="noch 10 Sekunden"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disabled="disabled"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onClick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location.href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='hilf2_2912.html';"</a:t>
            </a:r>
            <a:b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type="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button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 &lt;/form&gt;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&lt;/div&gt;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tbody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&lt;/div&gt;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de-DE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html</a:t>
            </a:r>
            <a:r>
              <a:rPr lang="de-DE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endParaRPr lang="de-DE" sz="200" dirty="0">
              <a:solidFill>
                <a:srgbClr val="0808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1835696" y="188640"/>
            <a:ext cx="6624736" cy="6370975"/>
          </a:xfrm>
          <a:prstGeom prst="rect">
            <a:avLst/>
          </a:prstGeom>
          <a:solidFill>
            <a:srgbClr val="FFDD71"/>
          </a:solidFill>
          <a:effectLst>
            <a:outerShdw blurRad="6096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lIns="324000" rtlCol="0">
            <a:spAutoFit/>
          </a:bodyPr>
          <a:lstStyle/>
          <a:p>
            <a:r>
              <a:rPr lang="de-DE" sz="800" dirty="0"/>
              <a:t> 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&lt;div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align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&lt;table border="0"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cellpadding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="0"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cellspacing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="0" width="500"&gt;</a:t>
            </a:r>
            <a:b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tbody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&lt;td style="background-color: #99ff99;"&gt; &lt;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blockquote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&lt;p&gt;&lt;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&lt;span style="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font-family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Arial;"&gt;&lt;span style="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#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cccccc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;"&gt;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&lt;strong&gt;</a:t>
            </a:r>
            <a:r>
              <a:rPr lang="de-DE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Zuordnung - Thema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&lt;/strong&gt;&lt;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&lt;/span&gt;&lt;b&gt;Antwort 1&lt;/b&gt;&lt;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de-DE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 Antwort 1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&lt;/span&gt;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&lt;/p&gt;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&lt;p&gt;&lt;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&lt;/p&gt;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&lt;/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blockquote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&lt;/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&lt;/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&lt;div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align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&lt;form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="Eingabe"&gt; &lt;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="button1"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="noch 10 Sekunden"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disabled="disabled"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onClick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location.href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='hilf2_2912.html';"</a:t>
            </a:r>
            <a:b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type="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button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 &lt;/form&gt;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&lt;/div&gt;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&lt;/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&lt;/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&lt;/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tbody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&lt;/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&lt;/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&lt;/div&gt;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&lt;/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html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endParaRPr lang="de-DE" sz="3200" dirty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Calibri" pitchFamily="34" charset="0"/>
              </a:rPr>
              <a:t>Mit Aufgaben differenzieren   26.10.2016  –  Dr. L. </a:t>
            </a:r>
            <a:r>
              <a:rPr lang="de-DE" dirty="0" err="1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>
                <a:latin typeface="Verdana" pitchFamily="34" charset="0"/>
              </a:rPr>
              <a:t>Was wir zur Verfügung stellen</a:t>
            </a:r>
            <a:br>
              <a:rPr lang="de-DE" sz="2000" dirty="0">
                <a:latin typeface="Verdana" pitchFamily="34" charset="0"/>
              </a:rPr>
            </a:br>
            <a:br>
              <a:rPr lang="de-DE" sz="2000" dirty="0">
                <a:latin typeface="Verdana" pitchFamily="34" charset="0"/>
              </a:rPr>
            </a:br>
            <a:endParaRPr lang="de-DE" sz="2000" dirty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1619672" y="1988840"/>
            <a:ext cx="55446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Ca. 20 „fertige“ Aufgaben aufbereitet für Tablet bzw. Smartphone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„leere“ </a:t>
            </a:r>
            <a:r>
              <a:rPr lang="de-D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-Masken zum Eintragen der Hilfen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Links zu den Tools für die Bearbeitung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(QR-Producer, QR-Reader, </a:t>
            </a:r>
            <a:r>
              <a:rPr lang="de-D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-Editor)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eine Schritt-für-Schritt-Anleitung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Kontakte: </a:t>
            </a:r>
            <a:r>
              <a:rPr lang="de-DE" sz="20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lutz.staeudel@gmail.com</a:t>
            </a:r>
          </a:p>
          <a:p>
            <a:pPr marL="177800" indent="-177800">
              <a:spcAft>
                <a:spcPts val="600"/>
              </a:spcAft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de-DE" sz="20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jens@tiburski.de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Calibri" pitchFamily="34" charset="0"/>
              </a:rPr>
              <a:t>Mit Aufgaben differenzieren   26.10.2016  –  Dr. L. </a:t>
            </a:r>
            <a:r>
              <a:rPr lang="de-DE" dirty="0" err="1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3792" y="1144960"/>
            <a:ext cx="7918648" cy="915888"/>
          </a:xfrm>
        </p:spPr>
        <p:txBody>
          <a:bodyPr/>
          <a:lstStyle/>
          <a:p>
            <a:r>
              <a:rPr lang="de-DE" sz="2800" dirty="0">
                <a:solidFill>
                  <a:schemeClr val="tx1"/>
                </a:solidFill>
                <a:latin typeface="Verdana" pitchFamily="34" charset="0"/>
              </a:rPr>
              <a:t>Was sich als Inhalt für (Lern-)Aufgaben </a:t>
            </a:r>
            <a:br>
              <a:rPr lang="de-DE" sz="28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Verdana" pitchFamily="34" charset="0"/>
              </a:rPr>
              <a:t>besonders gut eignet: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feld 14"/>
          <p:cNvSpPr txBox="1"/>
          <p:nvPr/>
        </p:nvSpPr>
        <p:spPr>
          <a:xfrm>
            <a:off x="1001774" y="2348880"/>
            <a:ext cx="7242634" cy="3424317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</p:spPr>
        <p:txBody>
          <a:bodyPr wrap="none" lIns="468000" tIns="324000" rIns="468000" bIns="324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- Naturwissenschaftliches Arbeiten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- Erkenntnisgewinnung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Reorganisation von Alltagswissen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begründetes Schlussfolgern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(Wechsel der Darstellungsform)</a:t>
            </a:r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784920"/>
            <a:ext cx="7918648" cy="915888"/>
          </a:xfrm>
        </p:spPr>
        <p:txBody>
          <a:bodyPr/>
          <a:lstStyle/>
          <a:p>
            <a:r>
              <a:rPr lang="de-DE" sz="2800" dirty="0">
                <a:solidFill>
                  <a:schemeClr val="tx1"/>
                </a:solidFill>
                <a:latin typeface="Verdana" pitchFamily="34" charset="0"/>
              </a:rPr>
              <a:t>Erfahrungen bei Entwicklung und Erprobung von</a:t>
            </a:r>
            <a:br>
              <a:rPr lang="de-DE" sz="28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Verdana" pitchFamily="34" charset="0"/>
              </a:rPr>
              <a:t>„Aufgaben mit gestuften Hilfen“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611560" y="2348880"/>
            <a:ext cx="41044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Akzentuieren! 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Art der Lösung muss erkennbar sein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Steuerung der Anforderung durch 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Informationen im Aufgabenstamm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komplexe Aufgaben müssen von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Leistungsstarken ohne Hilfen lösbar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sein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Quasi-Anwendungsaufgaben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Verknüpfung von maximal 2 „Prinzipien“ / Regeln / …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gemeinsame Bearbeitung von Vorteil</a:t>
            </a:r>
          </a:p>
        </p:txBody>
      </p:sp>
      <p:sp>
        <p:nvSpPr>
          <p:cNvPr id="17410" name="AutoShape 2" descr="C:\Users\lutz\Desktop\st%C3%A4udel.de\images\AmH_Graph.jpg"/>
          <p:cNvSpPr>
            <a:spLocks noChangeAspect="1" noChangeArrowheads="1"/>
          </p:cNvSpPr>
          <p:nvPr/>
        </p:nvSpPr>
        <p:spPr bwMode="auto">
          <a:xfrm>
            <a:off x="155575" y="-868363"/>
            <a:ext cx="23145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12" name="AutoShape 4" descr="C:\Users\lutz\Desktop\st%C3%A4udel.de\images\AmH_Graph.jpg"/>
          <p:cNvSpPr>
            <a:spLocks noChangeAspect="1" noChangeArrowheads="1"/>
          </p:cNvSpPr>
          <p:nvPr/>
        </p:nvSpPr>
        <p:spPr bwMode="auto">
          <a:xfrm>
            <a:off x="155575" y="-868363"/>
            <a:ext cx="23145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413" name="Picture 5" descr="C:\Users\lutz\Desktop\AmH_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094604" cy="3402880"/>
          </a:xfrm>
          <a:prstGeom prst="rect">
            <a:avLst/>
          </a:prstGeom>
          <a:noFill/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395536" y="1530350"/>
          <a:ext cx="83947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71660" y="1772816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... nicht gelöst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71661" y="2514382"/>
            <a:ext cx="2124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... schwer</a:t>
            </a:r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143669" y="3132257"/>
            <a:ext cx="2124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gar nicht angestrengt</a:t>
            </a:r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143668" y="3852337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Vorwissen ... 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nicht geholfen</a:t>
            </a: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143668" y="4581128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Material ... nicht hilfreich</a:t>
            </a:r>
          </a:p>
        </p:txBody>
      </p: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7489378" y="1764105"/>
            <a:ext cx="183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vollständig gelöst</a:t>
            </a:r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>
            <a:off x="7524328" y="2564904"/>
            <a:ext cx="1511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leicht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7633394" y="3140968"/>
            <a:ext cx="183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angestrengt</a:t>
            </a:r>
          </a:p>
        </p:txBody>
      </p:sp>
      <p:sp>
        <p:nvSpPr>
          <p:cNvPr id="333847" name="Text Box 23"/>
          <p:cNvSpPr txBox="1">
            <a:spLocks noChangeArrowheads="1"/>
          </p:cNvSpPr>
          <p:nvPr/>
        </p:nvSpPr>
        <p:spPr bwMode="auto">
          <a:xfrm>
            <a:off x="7668344" y="3924345"/>
            <a:ext cx="1439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geholfen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3848" name="Text Box 24"/>
          <p:cNvSpPr txBox="1">
            <a:spLocks noChangeArrowheads="1"/>
          </p:cNvSpPr>
          <p:nvPr/>
        </p:nvSpPr>
        <p:spPr bwMode="auto">
          <a:xfrm>
            <a:off x="7740898" y="4581128"/>
            <a:ext cx="1583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hilfreich</a:t>
            </a:r>
          </a:p>
        </p:txBody>
      </p:sp>
      <p:sp>
        <p:nvSpPr>
          <p:cNvPr id="14" name="Titel 2"/>
          <p:cNvSpPr txBox="1">
            <a:spLocks/>
          </p:cNvSpPr>
          <p:nvPr/>
        </p:nvSpPr>
        <p:spPr bwMode="auto">
          <a:xfrm>
            <a:off x="611560" y="-171400"/>
            <a:ext cx="7918648" cy="9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2800" dirty="0">
                <a:solidFill>
                  <a:schemeClr val="tx1"/>
                </a:solidFill>
                <a:latin typeface="Verdana" pitchFamily="34" charset="0"/>
              </a:rPr>
              <a:t>Empirische Befunde zu</a:t>
            </a:r>
            <a:br>
              <a:rPr lang="de-DE" sz="28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Verdana" pitchFamily="34" charset="0"/>
              </a:rPr>
              <a:t>„Aufgaben mit gestuften Hilfen“</a:t>
            </a:r>
            <a:br>
              <a:rPr lang="de-DE" dirty="0">
                <a:solidFill>
                  <a:schemeClr val="tx1"/>
                </a:solidFill>
                <a:latin typeface="Verdana" pitchFamily="34" charset="0"/>
              </a:rPr>
            </a:br>
            <a:endParaRPr lang="de-DE" dirty="0"/>
          </a:p>
        </p:txBody>
      </p:sp>
      <p:sp>
        <p:nvSpPr>
          <p:cNvPr id="1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/>
          <p:nvPr/>
        </p:nvPicPr>
        <p:blipFill rotWithShape="1">
          <a:blip r:embed="rId3" cstate="print"/>
          <a:srcRect l="5128" t="15449"/>
          <a:stretch/>
        </p:blipFill>
        <p:spPr bwMode="auto">
          <a:xfrm>
            <a:off x="2987824" y="293794"/>
            <a:ext cx="532859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467544" y="3068960"/>
            <a:ext cx="230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Stichwort:</a:t>
            </a:r>
            <a:b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Heterogenität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87" y="4293096"/>
            <a:ext cx="14001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 rot="16200000">
            <a:off x="6348772" y="3560596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26.10.2016  –  Dr. L.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8518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Verdana" pitchFamily="34" charset="0"/>
              </a:rPr>
              <a:t>Aufgaben und Heterogenität</a:t>
            </a:r>
            <a:br>
              <a:rPr lang="de-DE" sz="3600" dirty="0">
                <a:latin typeface="Verdana" pitchFamily="34" charset="0"/>
              </a:rPr>
            </a:br>
            <a:r>
              <a:rPr lang="de-DE" sz="2400" dirty="0">
                <a:latin typeface="Verdana" pitchFamily="34" charset="0"/>
              </a:rPr>
              <a:t>Selbstdifferenzierende Aufgaben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28456" y="2138717"/>
            <a:ext cx="5292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de-D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Bestimme die Brenndauer einer Kerze!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19458" name="Picture 2" descr="http://www.esg-kiel.de/wp-content/uploads/2008/04/kerze.jpg"/>
          <p:cNvPicPr>
            <a:picLocks noChangeAspect="1" noChangeArrowheads="1"/>
          </p:cNvPicPr>
          <p:nvPr/>
        </p:nvPicPr>
        <p:blipFill>
          <a:blip r:embed="rId4" cstate="print"/>
          <a:srcRect l="14404" t="11688" r="13577" b="11688"/>
          <a:stretch>
            <a:fillRect/>
          </a:stretch>
        </p:blipFill>
        <p:spPr bwMode="auto">
          <a:xfrm>
            <a:off x="611560" y="2924944"/>
            <a:ext cx="1806302" cy="2664296"/>
          </a:xfrm>
          <a:prstGeom prst="rect">
            <a:avLst/>
          </a:prstGeom>
          <a:noFill/>
        </p:spPr>
      </p:pic>
      <p:pic>
        <p:nvPicPr>
          <p:cNvPr id="19464" name="Picture 8" descr="http://kuechenchaotin.de/wordpress/wp-content/uploads/bloomingville-waage-cre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068960"/>
            <a:ext cx="1702395" cy="1419300"/>
          </a:xfrm>
          <a:prstGeom prst="rect">
            <a:avLst/>
          </a:prstGeom>
          <a:noFill/>
        </p:spPr>
      </p:pic>
      <p:pic>
        <p:nvPicPr>
          <p:cNvPr id="19466" name="Picture 10" descr="http://upload.wikimedia.org/wikipedia/commons/e/ef/Alarm_Clocks_2010110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863424" cy="1150715"/>
          </a:xfrm>
          <a:prstGeom prst="rect">
            <a:avLst/>
          </a:prstGeom>
          <a:noFill/>
        </p:spPr>
      </p:pic>
      <p:sp>
        <p:nvSpPr>
          <p:cNvPr id="19470" name="AutoShape 14" descr="data:image/jpeg;base64,/9j/4AAQSkZJRgABAQAAAQABAAD/2wCEAAkGBw0NDw8PDQ0PDQ0NDQ8NDgwNDQ8NDQ0OFBEWFhQRFBQYHTQgGBspGxQVITEhMSksOi4vFx8zRDMsNyktLi0BCgoKDg0OGxAQGzckICQsLCw0LSwsLCwsLSwsLCwsNCwsLCwsLCwsLCwtLCwsLCwsLCwsLCwsLCwsLCwsLCwsLP/AABEIANEA8QMBEQACEQEDEQH/xAAcAAEAAgMBAQEAAAAAAAAAAAAAAQUEBgcDAgj/xABGEAABBAEBBQMIBwUECwEAAAABAAIDBAUREhMhMUEGUWEHFCIyQlJxgRUjM2JykaEkNEOCsURjkqIlNUVTVGRzo8LD4Rb/xAAaAQEAAgMBAAAAAAAAAAAAAAAABAUBAgMG/8QAOREBAAIBAwIDBAgFAwUBAAAAAAECAwQRIRIxBUFRImGBoRMycZGxwdHwIzNCUuEUYoIGJHKSwhX/2gAMAwEAAhEDEQA/AOgSeUnFnUVvOr7uQFGlPMCe4PIDf1XO+XHT61oj4sxEz2Y7+2WSl/dcHIwH28hbhrAfyM2nfJQcni2kp/Xv9jeMNp8ng+32hn9a1QotPs160tqQfzyOA/yqBk/6hwx9Ssy6xpp85Y78BYm/e8vkbAPNjJxTj/wwgH9VByf9QZp4pWIdI01Y7sY4eTEv88xO0XtGlulLO97L8Q4+s8nSUcdl3yUjw7xjJa/Tn7T5+jTJhiI3q33s7na2Srss1X7Ub+DmnhJFIPWje32XDuXp0VZoCAgIJQQglAQQgFBA1048+unEIJQSgICAghBKCEBBKAgICAg5vah+h8gYjo3HZWV0tZ3Jte+7UyQHoGv9ZvjtBUHjehnLT6WneO/2JGDJtO0r5ePTXzI0lpAOySCA4AEtJHA8VmsxExMsKMdnXvGk+Svzd+zLHWH/AGmA/qrGfEKxG1MVY+G/4uf0frLxudm8XBE6SxXfZYzQnfOsXpCddODSSTz7lvi1+qy26KTEfdBOOscyqY7U1Swy1g8ZbYDsttVXwMqVLcI6hr3AtlHRwb4HVXeh1c4I6NRkifjvKPkp1c1h1Ds9na2SgbPWcS0ktfG8bMsMg9aKRvNrgeivoneN0dZrIICAgICCUBAQEBAQEBAQEBAQEBAQEBAQV+dw8GQryVrDdqOVumo4OY4cWyNPRwOhB8FjYaThrliCZ2OyJ/bIW7UNjTRmQrDgJm/eHJzeh8F47xfw36G30uOPZn5JuHL1RtPdeKiSDVBGqbipytCaRxk+kpqldjNXRwtrsA04uc6V7SQNPhpop2m1FKRFYxxa3v3c7RM+bUhkKuOm87wtyW7ac8ed1QZ7zMizgCHOYCI3geq/gByPAr0ug1WprPTnrFa/dsjZKV/pdY7N5+tk4BPXceBLJYXjZmryj1opG82uCu4mJ5hH22WqyCAgICCUBAQEBAQQgIJQQglAQEBAQEBAQEFH2r7Ox5KENLzDYhdvattg+srTDk4d4PIt6ha3pW9ZraN4lmJ2ndq2Fy0pkfSvxivkq41ewfZWotdBZgPVh6jm08CvFeKeGW01uunNZ+XuTcWXq4nuulTO4ghwBBBAII0IPEEeKzXffhhS5mcx7IiyFShEAd5vGRueT02NXADr0Ks9NWbb/SY5vLnb3Ts1MZCKhO6/jsq+/fcWixXEJkgvxD+E4V49GuHsv46fBeg0Woz0mKXx9NPt7ffKPkrWeYnl1nsv2jr5SDfQbTHNOxPWlbsT1pdOMcjTxB/qruJiY3hHXKyIQSgICAgICAgIIcNfkQeeiCUBAQEBAQEEIJQEBAQQgou1fZqLJRt9N1e1A7eVLsYG9ryf+TTyLeoWl6VvWa2jeJZiZjmGsYrKzNlNLIsbBkI26jZ+wuRj+NATzHe3m1eM8T8Ktp566c1/BNxZerie66VK7vG3VjnY6KVofG8aOaSQCNdei6Y8lsdotXuxMbxtLCq9ncfCdYqVZjveEDC78yNV3vr9RfveWsUrHk+8hVsv2G1bDKjRrvNK7ZXO5abOpAb16FZwaikb/SxNviWrPk0yeaOnO+7SzElvKM0jki3TZobLWk6wSx14+HXR3MFel0Wqz1mInH00+358yjZKR68uodk+1EGUiLmNdDYi0bZpTDZnrSEcnA8weh6hXtbRaN47Iy+WwICAgICAgICAgICAgICAgICAgIIQSgIIQVPaXs9WycO6nDmuYduCxEdietKOUkbuh/qsWrFo2nsdmmRX7OPlZTyxbtSHYq5Jo2K93uY/pHLp7PI9F5PxPwaab5MMcenomYs2/Fl+vOTGySIIQYt0TsjPmjId6XDhKXRx6HmTsjUlSMN6Wttmmdvc0n3NOy8UsFhl2fM0KN+BpbFu4xEJGnjuZtqQukYdOWnDmF6Lw/VTjjpw47TX1lHyU3+tLfexHbWDLMLCBBdiGs1Uk+k0HTfRE+vGTyP5r0lbRaN4RZjZtK2EoCAgICAgICAgICAgICAgICAgIIQEBBKDEymNguQvgsxNmhlGj43jUHx8D4oNAu1reC1MhkvYcerY0MlzHt7pQOMkY9/mBz71Q+JeD1ze3h4t6eUpGLNNeJXNWzHMxskT2yRvaHMkY4Oa4HqCF5DLjtjt03jaUyJ35eq5ssPKXJYWtMVWW25ztnYidEzYGnrOL3Dh+ak6fDTJM9d4r9rW0zHZTMZkHSOkjxVCu+Q6ummsh85OnM7uPj09pWHXp616bZbTEeURx+Ln7U+TBzWJuSuintZOnQlrO3kE8EBZNEeo3kknFh6t00KlaLXUw/yKWtv35/LZpenV9aWy9ifKDBekNKzLAL7Dstkgka+reAGu3C7o7TmzmPFeqx366xO23unyRJjaW9LowICAgICAgICAgICAgICAgICAgIIQEEoCCCO/ig0XMdkZ6b32sLsjaJfPiHu2Ktg9XQn+DJ+h66KDrfD8WqrtaNp9XSmSaPnDZqG4HBm1FPEdmxUmGxYrv917f6HkV4nWaDLpbbWjj1TaZItHCyUJ0QgxLGLqyyCWWvDLK1uy2SSJr3huuugJHAaqRj1OWleitpiPc1msS1/K4PIX4tzM6hUiB2mGGGWxPC4H0XxvLmhjh36K1wa7Bp7ddOq0/bt8uXK2O1uOyzw3bCTHTMo5meN7X6MqZXaa3enT7OyzX0H/AHuR8CvT6LWRqadURtPoiXp0y6GCDy468QeimNErIICAgICAgICAgICAgICAgIIQEBBKAgIIQa72n7JQX3NnY91TIRDSG/AAJQPckHKRn3T+i55cVMlOi8bwzEzE7w1mHMT1Zm1MtG2vO87MFtn7le/A4+o/7h+Wq8l4h4LbFvfDzX084TMWeJ4lerz8xMJCUGPfpR2IzFM0ujcQS0PezXQ682kHRdcOe+G3VTu1tWJjlQW8HFBtRUsLTlbIzSSSV0cTDtagtd6Je7/6rTDq7ZIi+XNMTHlEfuHOaRHEQxsXlL/Z1mtmSCxjA4nzNkzjZoR/3L5NDKwcfQ7uXLRej0XiVM8xTaftmO6LfFNeXSsHmqmQhbYpzsnhf7TDxafdc08WnwKtXJYoCAgICAgICAgICAgICAgIIQEBBKAgICAgxMpja9yJ8FqFk8Mg0dHINpp8fA+KDQ7mMv4XjGJcnix7P2mQos/90Y/xDxVH4h4NTP7ePi3yl3x5prxKyxuRgtxNmrSsmifyew6j4HuPgvH59PkwX6ckbSmVtFo3h7Tsc5jmseY3OaQ2QAOLCRwdoeBXOloi0TMbsypf/wAyJP3m9es/dNjzdh/lhDVY/wD6XT/Lx1r8N/xc/o/WR+Dx1Jrp48cySRun2UAnsvJIHAu4n81ims1Oot0Tk2j7oZ6K18lNNTyDrAu4+uzCy6jf2LFhn7RGPZmrxgsd8S4EK60murpo6JvOT3RH5y4XxzbnbZsnZvyl1ZpfNcg6Grba4R76KUTY+w88hHN7Lvuu0PxXoseWMlYmOPdPdGmsxLfQdV0YSgICAgICAgICAgICAgIIQSghBKAgICAgICDTs/2MJkdcxUraV53GSMgmld8Joxyd98cfio2p0mLUV6ckfrDat5r2VmNzu3KatyF1G+0ca0p9CYe/BJykb8OI6heN1/hOXTe1Xmvr+qbjzRZcKodhGWFkcTWt7HnMLZhHqWtk1czU6cS3keXUKRh1WXDExjnbdrasT3VmUoXJg+tDBQhpFobtzMdYLxpxAgADR15uU/T6nFTbJe1pv6Rx8/8ADnaszxtwpKGanwmzFRyP0wxrtmXFua6aVmp/gSRg7rT3XajhzC9LpPEMl+c1OmPWZ2/FFviiO07ukdm+1tPI6sYXwWmD62jZbubUf8p9Zv3hqFaUvW8b1neHGY2Xy2EoCAgICAgICAgICAgICCEEoCAgICAgICCsz2Bp5GLdW4WytB2mP4tlhf0fG8cWO8QsTzG0jSLceQwv7zvMljW8rzGbV2q3/mI2j6xo98ce8Lz+v8Dpk9vBxPp5JOPPMcWW9K3FYjbLBIyWJ41bJG4OaR8QvJ5cN8Vum8bSlxMTG8PdcmyuymVFctaK9izJICWx14S8cPeedGt59SFL02l+ljq6orEes/l3aWtt5bq2vHk3jZgr08VEePECzP4+gzRgPzKm3vpa83tOSfuhpEW8uFZmsPjo3xyZO9asXQ1xrvY98diPj60EVdo04+BUvS6zU2j/ALakVrH77y0vjr/VKwwPbHK1NoXKdu/jmabGQdAyG+xh/wB5ADrIAObgAfAr0GHxDFaYpa0dXu7fejWxzHMRw6HhszVvxCenOyxE72ozrsn3XDm0+BU9zZyCUBAQEBAQEBAQEEICAglAQEBAQEBAQEEEINMzHYkskfaw8jaVl5L5axH7Bcd13kY9R332/PVRdVo8Wpr05I+PnDel5rPCtx2eDpfNbkLqF8c60xBZMPfgl9WVvw4+C8dr/CMum9qvNfX9U3Hmi3fuulUuosMo0466ceWvXRZ6piNoljZTXsBHM58lma1OzUvbVE7o4GgD1AyPTb5ddVYYddasRTHERPbfbn5uc0ieZa83E2TIybD0DhZGEDzp80cDZYx7MlWPaEg/FoVdYPEv9Nv9Ll6/dHPzcbYurtGzZsf5RmVpm083uas7vs7kMgfTnA04uHrQnjydw8VfabU01FOuvzRrUms7N+jka8BzSHNcAWuaQWuB6gjmpLV9oCAgICAgICCEEoIQSghBKAgICAgICAgICCtzmDqZCIw24WzM11aTqHxu6PY8cWu8QsTA0u3j8niOP1mWxrfbABydVne8DhO0d40d4FUeu8Ex5t7YuLfL/CRjzzXiWfjMlXtxiWtK2WM8NWni0+64c2nwK8jqNNlwW6ckbJlbRbsy1wbCwNezeYx0gfVklfPIHND61IyyTgg+q7dcWjv1IVro9JqazGWIiI9bdvm5WvWeGFWqzhjmUsRUowuDg+W+WFzm9XOij1Lvm8KVbLSLROXNNpjyr+rTafKNlRicjPi9fojIfSTnSEvxcNWSTH8dNWxPaT5uefHaI48le4Ndkif41emvrM8/5R7Y48p3dM7N9sa1524kY+lfaNX0LOjZdPejdykb4j9FZ48lMleqk7w5TEx3bKujAghAQSghAQEBAQEEoCAgICCEEoCAgICAghBque7EwWJDapyOx2QPOzA0bE/cLEXqyD8j4rjn0+PPXpyRvDatprO8Nfdmp6L2w5mEVXOOzHfi1djrB6emfsnfdd+ZXlNd4FfHvfBzHp5pePPE8SvgQeI4g8QRyIXn5rNZ2lIh8sja3XZaG7RLjsgDUnmT3lZm9rRtMm0Q+iNefLktYnYYt2o58RigmdUPDSSFkZcxoPENDgWjh4KRiz7X6skdXulia79uGr5nAUWFu9rZDJ2ntJjmEksksRBHpNlLgyE6gHpyVvpddnvzW1aVjy/x3lwtSvaY3lYYTtJmcZGTk677lFp4TxyMmyNaL3p2tAbIB1I4/Feh0/imnzW6Itz8ke2K1eXQcRlq16Fs9SZk8L+UkbtRr1B7j4FWTkzUEoCCEEoCAgIIQEEoCAgIIQSgICAgICAgIPGzWjmY6OVjZY3tLXxyND2PaeYIPNBpFvsbaoEvwsrTDqS7E23uMHPjuJeLovgdR8FXazwzBqebRtPrDpTLarGodo4nyeb2o5Mfd/4S2Axz/GJ/qyjxBXk9Z4Rn0/Me1HrCZTNWy6VU7CwPiaZkYLnvaxo5ue4NaPmVvSlrz01jeWJmIabdmxVqVz2stZl7jq2GHe2abCOg1IhHzKvsVdXipFZmuOPWdon9XCZrM+pBiMkycW8fHXwjgPTjMpnZaaBwZPCwCNvT0gSR3qXp/FaYI6JtOT4fuWlsM257Nu7K9v612U07Jjq5Jh2TAJmSwz8NdqCQetw47J0I7uq9HjyRkrFo80WY2nZua6MCAgICAgICAgICAghAQSgICAgICAgICCEGDmMPUvRmK3BHYj5hsjddk97TzafEINQs9k8jR9LF2vO4B/s7IvJc0d0VkekPg4H4qr1fhGn1HO20+sfo60zWqxqXaWF0or2o5MfcP9luARl//Sf6sg+BXltX4NqNPzEdUesJdM1bLK7QgsBonhjmEbxIwSsDw1+hG0AevEquxZsmGZ6J23dJiJ7shjA0aNAaByAAAHyWlr2tzM7s7bKzIYGrak3llr5vRDdy+aQ19B13WuyT46KVh12XDTppx79ufvazjie6iyeCsWYnQPjx+OpteSx0UZmsNDT6MjXei2J3XXjorTT66mK0WrNr3+6Pz3c7Y5mNp4h74Dt8MfKKl239JU2jRuViaZJKmhA2LZYNNPv/AJjqvT6XVTlpE5I6Z9J/JEvj6Z45dThla9rXscHscA5r2kOa5p5EEcwpjm+0EIJQEEICCUBAQEBAQEBAQEBAQEBAQEBAQYOWxFW7GYbdeOxE72JWBwB7x1B8Qg0232XyGO1fi5nXqw4nGXJdZmDur2Hcfg12vxCqtb4Rg1PO3Tb1j83ama1XziM9BbL2N24bMJ0npzt3dmA/eYen3hqD3ryGs8OzaWfbjj1TseSt+yxLlC2dtmJfqQWGbuxEyaPaDt3K0PYXDkSDwXbFlvinqpO0k0i3Eq3IwW+Mdd9SrUDAHPfCZH9dpoZqGAaacTr8FP0+XHPt36rX+Tnak9o4hRYDtPHgZGww3H5LGFzvOYmMMz8aTqTMx0bdlsY6x9OYXq9Fq8mSP41en09/38oOXFFfqzu7NVsRzMZJE9skcjQ9kjCHNe0jUEHuVijvVAQEEIJQEBAQEBAQEBAQEBAQEBAQEBAQEBBQdp+ytXJBrn7UFuLjXvQehYhPdr7Te9p4FaXx1vXptG8MxMxO8NPr37NWcUco1rLJ182tRjStkGAc2e7IOrD8tQvI+J+ETh/iYua/gscGoi3Fu7JycViRrWwWBW4nbfumyvLdOTdo6A69SCqvT3xUmZyV6kq1ZntKuHZqs462jLedw425DJHr4RDRg/JSreI5Y4xxFY93692IwR58vOx58NpkQo0arSQ2R+1M5zO/dgNa3h4ldsc4Z2tabXt6dms1tG8cRCfJlnIqVs4ttttqrZD5asjQA2C0CXSVxs+iGkauaAeGye9eq0ma+Snt16Z9PcrM+OK24nd1lS3FKAghBKAgICAgICAgICAgICAgICAghAQSg8blqKCN8s0jYoo2l75ZHBrGNHMknkg5zmPKBkbW03AY11iLkMla+pruOg4xMcQXjx8ORUXNrcGKdr259G8UtPZo+ZZcn0dnnXYpNrWK3I5po15deD2bk7MRB9ot+ahW1dss/wAG0T/t8/mkUjHX60fFtHZvKyyB1a2R55Xa0ue0jYtQO+zsM04EHr4rz+v0kUmMuP6s/KfRP0+Tq9me8LouVbslRCtzNNkzAXVorUkZ2oopyBHt8tSdDp+RUvSZZx226umJ77NclN47btfzle6IBNLZqVHVHtt1oYY9lgni9JoMrzrp04Aa6q50Wox1zR9HW078TM/oiZ8UzSeqYj3OyYHJsvVa9qP1LMEcwHdtN1IPwOo+S9KqGeglAQEBAQEBAQEBAQEBAQEBAQEBAQEEIONdsO0P0lY02DYpRWTUx+Oa7ZGUvxn6yeX+5Zp8OBKg6vLP8us7ecz6R+sulK+asLfO3uZKL2bnjOzLFQlNLFVXD+ExwcA4jXnqeSrP5cb12pE+dubT73Xv7/wTE10DxDWbbxtmQENxeUkNrHZAdYmSOJDXH4/JPrx1W2tH91eLV9+x7o4+3spLV4Un1rddr2VmSyR+bPJMlGQfvNB33SBts8W+KlRi+npbFfvt39fSf1KX+jtFodJZKHtDmnVrgHNI5EEagryV6TS01nyX1eY3Q+QAEkgAcyToB81mlbTPEbtp2ju1RkmIjfrFGb9gE+kxsmQlB8ZHahn5hXERrLV9qeiPhCJ/BjtG8/e3nyPW3OpWK72OiNO/PG2J5aXMikImY06HTgJNPkvTYLRbHWYnfhS5a9N5hvi6uaUBBCAglAQEBAQEBAQEBAQEBAQEBAQa55Q8o+ni7csWu+dGIIdOe+mcImH5F4PyWJnaNxxvdBrzDDJuhqcPBODoa9KtHvL9lvc4u1bqqieY6p5/q+2Z4iPzd3vXkZM2GMxW3QyRl9DB45+4LagJAtWpQRoX8TxPXquF46Zmd43872559Ij3Mxz+iLD4gx8LzaZT3sde5Rvv3lrFSyHZguQyEklm1p1K2pE79Ubb94mva0R3iYJ9P3DAyDXzsmjm0M9mCeKcacDlMcdpsvgXxa/Fd6TFJiY7RMT/AMbeXwlrPP79F/2BvGWhG0+tXc6AgnU7LdCz/I5qpfFsPRqJmPPldaG/Vi+xYW8PWnkMk7DNroBHK9z4W6d0ZOz+ij49Zkx06ace/wA/vSJwVtO8sd9m2CY6tFkcbDsiWaVkUZHe1jASR+S7xTFaItlyTM+kctN7xxSuy68kkkou5hkskcjyKEznQtLYw4slaQASeOjG8V6XQzX6GIrG0e9R6uJjLO7p6mIyEEoIQSgICAgICAgICAgICAgICAgICDS/Kof2Wm32X5jHNcOhbvgdD8wFzzfy7fZLNe8ONTvO4kOvE47JvJ67UuTEcjv8KgT9b41+UOvktZNt000ce8b5xkpq7xXk3E00NOk11eo2T2Q493euUxHTEz5V357bzPM7M+bCvtmELxZbI2T6IyW22wdqy2rvm+ZiY+9tcBqt8fRv7Hbqjt23252Ynfblms/e/S5/SvpfiOJ+t/XTVa/0f8f/AKZ8/wB+ifJ6CyORvvQ0pfm6uB/RoULxqN5rP2rPwvtaG2Fyo9lvs17M7p8pa5l204Nb+zQl8dYeJdwadfFx+CttL11x7xNa++eZRM0Vm+0xM+7ybN5GauzYy0grsqtD6VcQxkODSyN7zxA01+savQ6X+VEzbf3qHVT/ABZ42dRUlHEBAQSgICAgICAgICAgICAgICAgICDUPKtE84qaWMbT6cte8B3iCZj3f5Q5a3r1VmGY4lySaCMPfG9wEAtW6UrxybUyTRNWm/CJdBqqqLTtEx32ifjXiY+512ZFau+YS72tJaLTEzJ06z93ep34G7Ed2vxGrXMAPDmuOS8V22tt/bM9pif6Z+yW0Q+rVeNkbpJK9uvSMsc1qfIuD8llpYzrDUjZrrs7QHctcd5mduqJt5RX6tY85mWZj9yw7TZWbwyDW1DFPLMAdR9LZIiOKAd5ZH+SkV2nbbtO3/rXvPxlrP7+K27NwtY+3sHWNk0dSM9HNrQsiJHhtByrfEr79Me7f75XPhlNqTK4kla0auIaBzLiAB81W1pNp2iFpMxXvLWb9+GZ79m1assH9nojSNug47UrR/VyuMGG9KxHTET6z3+5X5b1mZnqmY9I/V0jyM48Q4sTCMx+fWZrYY46uERdsx6nXj6DGn5r0NI6axEvPXt1WmW+aLZohBKCEEoCAgICAgICAgICAgICAgICAg8rUDJWPjkG0yRjo3tPJzXDQj8ig4Ncxb6kktWWJ1l9GA1LVYD6zIYRziYbMQ9qSM8PkVVainRfvtEzvE+lvSfdLtWd4fbK+0yKZ8VnIRMYGVc3iJNm+IByisxgguI5deXJRLW2maxMVnzrb6u/rDeI+Pvh6RwPc7f161zfRg/6X7QP2IqLdOL4ojzd8h8Vr1RHs3tG39tO8/bLP2fNWvkawQurbUjWySOx5mGk2SyEg0kyMg5iJgJ0PwUn16+PX/bH9se+THSb2itV9jara0McLTqI2gFx5vdzc4+JOpVHqMk5ck3l6rBhjHSKwrstSrAPnmaZH+xvBJZYx+mjdmIcOfgpWmzZbTGOvb3cfNxz4cdYm9lJWinyViChFJYL7MjWOIdFXZBCOMkm5j1OgaD6x5kK8wYI6uraPx+al1Oo2rtE/k/SFKqyCKOGJoZHDG2KNo5NY0aAfkFPVb3QEBAQEBAQEBAQEBAQEBAQEBAQEBAQQg17tb2XZkGxyRyGtfrEuq3GjUxnqx49uM9Wrnkx1yVmto4lmJmOYcm7SRy4x7pbmOu0JnH07+EsjzGwffcx3otP4hqq/wD0OSI6d4tX0tHMfF1+kiVR5+LWj3ONoAgsfl8nHLCw9HebQ+i8/ErnNIxcRG3/AI1/OUnHp7ZNpmY+Ms2vfpQvdLYvxT2ntDXzOkZ6LRyjjY3gxg90KFlx6jNHTSm1f33W+n/02m5m+8s6HLMmOlaG1aJ5eb1J5Br+LZ0/Vc6eF57d42db+Kaevad3ze7F5/KuYI6zaFcDi67KGvcTzJjjJ1GmmgIVzo9DGCPa5lTazxCc07V4h0Hyc+TyLCbyV83nVyZojM+6ETYogdd3G3XgCdCT10CsNldMzPdu6MCAEEhAQEBAQEBAQEBAQEBAQEBAQEBAQEEIPG39nJ+B39EH5S7Xf6yf8T/VZ8mXTvJt6rVqOxxeq38IWYYfQQEBB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472" name="AutoShape 16" descr="data:image/jpeg;base64,/9j/4AAQSkZJRgABAQAAAQABAAD/2wCEAAkGBxISEhQSEhQUFRUXFRcUFRUUFRQXFhUUGBUWFxQWFxgaHCggGBolHBUVIzEhJSkrLi4uFx8zODMsNygtLisBCgoKDg0OGxAQGywkHiYvNTAvNCwsLywsLywsNCwsLCwsLC8sLCwsLCwsLCwsLCwsLCwsLCwsLCwsLCwsLCwsLP/AABEIALcBEwMBIgACEQEDEQH/xAAcAAEAAgMBAQEAAAAAAAAAAAAABQYBAwQHAgj/xABFEAABAwIEAgcEBQoEBwEAAAABAAIDBBEFEiExQVEGEyIyYXGRQlKBwRQjobHRBxUzQ2JygpKy8FNjwuEWJHOio9Lxs//EABoBAQADAQEBAAAAAAAAAAAAAAABAgQDBQb/xAAvEQACAQIEBAQGAgMAAAAAAAAAAQIDEQQSITEFE0FRFCKRwTJxsdHw8WGhFUJS/9oADAMBAAIRAxEAPwD3FERAEREAREQBERAEREAREQBERAEREAREQBERAEREAREQBERAEREAREQBERAEREAREQBERAEREAREQBERAEWEQGUWEQBERAEREAREQBERAEREBlFhEBlFhEBlERAEREAREQBERAEREAREQBERAEWEQBERAEREAREQBERAERc2IV8cLS+RwAUNpK7JSb0R0rXLUNb3nAeZXnGO9P3k5IBYcyq/LXTym73u18V51biVOHw6mmGFk9z1Or6S00e7x8Fwv6ZwcLledz0gy3J4rvhjia0EkbLzqnF6lvKjRHBx6lwPTRnBpWodN25rZCoGjgY4XGq1PjY2XXQLMuL122r/ANF3hYFuj6XRndpXXF0lgO5t5qnudCbAEXW+ow9uQ+SmPGq0bZvoQ8JB7F2psVhk7rwV2NcDsV5fhFCcpsePNSMdRPGey46LbHjcVK0kcXg9NGegIqXSdK3tdlkbfxVlocWil7rteRXp0MbRq/C9TNOjOO53rKwi1nIyiwsoAiIgCIiAIiIAsLKwgCIuLEcXggF5ZGt8yL+ihtLVkpX2O1FSqz8ocWvURvlPO1m+pUY/pvVPFwIo/M3P97LPPF0o9ToqE2ekIvMf+Iqp36138DF8T4tVW0km9AuP+QhfRMv4d9z1FF5rHi9SBfPKPMBdEfSWob+s/mYUXEKfVMeGfdHoSKkU/TOQOAc2N4Puus70U7R9JoH2DiYz+2NPXZd4YqlLqUdGa6EvLIGtLjsBdeRdIMTkqpXEnsA2A4L1LFnB0D8pBu3QheM1s2R/V93XVefxSpLSEdtzThIrWTPmsYIwDZaaeudI8WsAt+NGzPgofD4QHggkk78l5NOKlTcnubJO0rIsGIPsxV/84EO2LmjfZT2JNuyyiYcJcG3B3TDuCj5iaibehbcDxBrmC2i1YtLdxtqVHYdHkbYla5HkyaOssqppVG0XaeVG7Ci4PbnZx01urnN+jP7qqNOCHAl2ysj65pjOvBcsS80k0RGLSK26v6s2a6xLuKtGDSuey7rFU6bC3Ou/cXO26s3RVpEdjf47q+LjDl3W5zg3fU6pI2GU3sF8SUjmm7D6KKxyYCYAkgcx5qR6PSA5rPzC6zuMoQU0y903YnujmPlzuql32BVpXnT2C5c3vA3V9oJc0bHcwF9TwjGSrRcJbo87FUlF3R0IiL2TIZREQBERAERYKAL5lkDQXOIAAuSeAX0qJ+USvc98dGx2UOaZJXco27rnVqcuOYtCOZ2I7pN08lkzx0VmsbpJUP0aOduZVXpaB8xz9qUn9bOSG/wtUpQYc2XL2fqwAY47aBt+y9/N7rE67DVWynog2xOp4cvIBeXKcqm5silHYr1JgJdbO5zvLsM/EqXpMEjj0DWjyHzKYvjsVO0ucRpoeQPu+J8Aq5Q9IqirJMTerhb3ppDZoGuw4nwVMqRNy3tpmDc2+IQRxDiPVefYvjZa9whkc4NDTmcBqS7Ww5LVhmOyP0c45rHlr2PxXGdVR2V0SonpDKdh2IPxC+X0QVSNa+x2vruBzP8Ast9Bijg0dotNht2m7e6fkVRYmDWqsTkZK1WFMOrmjwuPmFwy4e5vceW8g7tNKkaTGLvEclg5wLmEdyRo3LTwI4tOy65IrglgB5sOzvwK7ZVLVFU7FdZi74SI5LxhxsNbxOPn7JXJ0gwkve2eNuYC2dvFv7Q5jxUjVxMc2xGeNw0B32JLf3rBxB5tIUZhFa+CSSnLi7I3rYXe9FbMW+RYT8QocXa3QspanJiLGkAO2XOXMZ3QtGLYpEamWnld1b2Ps2Tdj2kAtzAd02I12XbDgr3AHQg7Fpu0+RCzrBzXlZplO3mscNbXEhfDKp1lPx9H77hdsWAeC7xwOlji6+pUxI7xWkOfmvqry3AfBZ/MXgrrBWKusUzrn+KzLiDw0/3yVwdgXguSo6Pgi1lR4ItzyKwXHC1lnahWXC8ZjOmgUE7o/lGi5JcPkZssWI4dmvZF41lYmMYojOS5hv4fFd3RKlMcZDhYqr4diEkTjurLh+PgghyxV4VY0+Xui8crdzXHUWqC3g7T4r0vDmZY2DwXn2H04zdc7XX6scSfe8grrgtHI273vLgRo3gF9HwvDZFzO6RgxM7+UlURF65kMoiIAiIgCwsrCALzn8oVMTJPIzV30VzLDe4LZPtaH/yr0Zef9Oax0FU2RouCxuZp2cAT9q5VqeeFisqypeZ7GcIy2zDZxaR+6YmZfhYNUhK91nFveDXZf3rHL8lD4NURGM9UbxD2fbh1vlcNTlBvlcNOB2BUwycW1IsRcHgfEf35LzmrOzNkJKcVKLujzGtgEzw6XMYYqaKbKNHSOfbPfleQuzHhZQmJdJJalzWWEcTBZkUYysHjbiV6rimANk7UbjG4FxBFtC7vgtIILXa5mkEE62B7SpmIdDJGkuEX8VORlPnFI4ZPhIfJVa3JU7blew5wdm8NF3hlnNcLDKb+eiwzB3xl2rrnYOhnGuo1LWObw5rgOD1jj37a6EdbqLcur0WV4eUpO2x18RTS3LnBjLCwiRo7p1A42XXhcMcsEbmnXIOPG3EKs4Tgc2U53OeTwDH3tbhnDAfVT2DdHpY2hrSWkC2c6uHDRliGuHiHjyWR4Cbuou2p058Hruc9dmMtFAzWRs4qn2/VU7W2Jdyzk2A4q50oIGpAta+ugs1t7/ynXxBXHh+GR04PvvOZ7jd0j3G9i4kk3tpdxsLEC17L6rqkWym4Gn1YsXu1Nib6DXi6zb7k3XqU4KEVHsZ3rdsjWSlrXPIOVrs4HEl00krGAcXFr4m25zAKKoKW9RI55synpmU75BsX9XaWx45QXfEtHFSs7tM8rupYD2BclwvoXMB7T5DmP1hADcxIBJLzXsUxLrGdVE3q4W3s3ibe088Tufjx3XVQzExWpQek1Z11XUSbXkuB4WAaPQBSGCYxNDox7mnwOh04g6FQ2NMHXzfvfIL4gLgQAbg8eS7TVz1sPLKldafnQ9Sw7p89mk0LHjXVhyO0zcNR7PgrNhvTuhk0dniNyO2y4uHFu7b8l5fCwOaNNxrbyI+ZXzRQXBP7bvse78VyVRpGupwyjOSsrX7HutDiVJN+imid4BwvwOx14j1Uh9EC/PjqYjSwJtw8AwfJdEOJ1EXcllZ5PeBvIdr25K6rd0Yp8H/5l6o94dRjktT6Acl5FhHTjEGho68v7I/SNa7XIw72B3J4q1t/KS5gb1kAdfi19jtyLfmpdemnZnnVsJUpb2ZaZMOHJcNRhg5L6wrprS1A0bK08jGXf0Zl1VuNQN2JceTR+9ueHdPirLLP4TO7rcrdZgYPDVcMOCsjdeQ5jwjG38Z4eS7cSxaSRpDewCWizdyHDid9z4LdTUdspd6fBT4SMneaHNa0RuoGF7i48LADgNNgOAV7px2W+QVHgm+syDTtan4CwCvMPdHkFrSscZH2iIpKmUREAREQGCiFEAXnv5TWduM82EehXoSoX5UR2Yj4OH3IZsXHNSaPNXSvje17HFrs2habHn6aKfw3pe4WErd7XewAXOoBLNr6Alw5bKv1jrZSdgbk8AMrlrewG1ue/wAHW+9cpwjLc8CjjatB+V/Y9IoMbhksGOBvbQXOhPuauGhaSSAO1xXdBiMbgS17SBvlcNOyJDe57OhBII2+K8hqYbC/JzT6PjI/oXUMRlDbOdnGW1pAH6ZACAXAkaB21tyuDoLoexS4ypJOcfT89z1d0uttL66EcB2T7PMgeiBpHBu/7PPL/fzXmLMXu/M5rg4B7A5krwbPku7R+cbwxnQDZdLukjeyc8w1c6xZE/UvbUnUFnEEKnJZtp8Rw8uvrc9Fc4/scN3HicvuHiuKprBoHTRtDi1oDbl3bzBoGtjfIeGtuGqppxxuv1o0dnOaJw7tQJz3XO96y0TYgwlh62Lsvjcbtn2ikkzex/mhOX8/Q6rGUWtJR9fuWubFYWszZnv0J07N/q+tGuhGmlxzUTX4y8ZhG1rLZ9bXNx14uL6Anq2nb4qLOIQBga+ZlrBhysm9zqD7HMrbFiVPreVly52uSb2pHAexzcfVMqWyZbxNLfOvVHGWPknkLiSbNuXEk262UjfhYLfLFlZJbkSPHs/ivg10Ikc5srCHCJuomFgHyAn9H4//ABaPpkOWS85Oc5mjJIcoc2wAuBpdrtFKT7F44qgv916lDrbl8hO5JvfyWuNj2jsjQ66d5XvCvyd/SWslbVANmDXN+pNwHtkcL/WD/Cd6hSlJ+TyEMa508rrgd1jGb05nG5dwFvtXRwn0R6UMTQsrysVnC5Lxtvoba+am8CwwuZI4kEAZxlNw0OqMjjKN2gNzHT9kqb/4MpI2yG0ryxkjhnktctgilFwwN0vJb4KQwmjiZ1jGRtDeulhIOZ2aNlZDG1rs5N+y4381SOGlfU64viylTUKTafVh1LRE/RBAJJM1jM1hJDSbBwDJC462sQR8djV8V6N1ccjo2xPc3Lu4sblu0Gxe4hrrZhe3NXuKZ2cAE2sywboN6ywsPBrR8AvmHD5D7J2A10/VUg4/9N/8q6+Hvuzz6PEKtF3i7/PUpuFdH7NBfIwZWkdgOebtEodvlG9PINzsOCmm4JACA5hkIPtuIHeA7rbeOhJUhg2G54g4mwcZNhrrJVg//vf+FSYpAJHXFxYEE+8XPJ+8IsLSTu1dnOtjKtZ3k/QrlQw5Y2MAaC8ANYA1pdkJ2Fhe7T6qQNCQLn3hYeBkf8nrfi7gHU+wHXXPAACCY/JcLukTHyMjpgZ+2GyOZfq426gnrO6SDbQG+60JJKyM19TsrImtYANO3GL+Ae3c+QWaTEetktGM0QBvJwLriwZ7w3uVrxuUNiva4DgSLXvbW32LlwCmeXdc8kgghtwWdnTRrPZbobcVBJKULCZXOIs0O7J5nirzTd0eSpVG/M9rB7xJ9VdYNggZtREUlTKIiAIiIDCwSslc8z1JVs+Z6iyofT+XM1l+ZVsqpFTumcRdFmG7Tf4cVPQy4i7puxQK5gLct/C/np81HRyOu0R5i0OtYWs0E2cHA62GpBHkuyaQEfEfeFzmgykGN5bY906i17lo4gLmfPwkkmp93a+x0Vp+rf4NJ9BdfcU7H5gCDYkOHI6jUL4qRdjxzafuKj4o82Ysu1wd3n2yPz2zMNtbXOnmFU506cZQ1dre9iTZFz3uT/3Ej71yVUIBiA2Li34dU8fJMHvkOrSMxsGuLg0WHZudd76cLr7r/wBWeUg/pcPmnUlJxquN+/0MyU9767gjbm1o/wBK1mG9/wCIepafkuWmxN2RrpQ0B7bteLht/ddfunx2XRh9X1gdo27XWJYczToDcG3ilmi8qdWmm30/RqrobMJ8fvla5bjTn7b/APkz/cmJfo3fA/aFzNxTtOzsLWh5Znvdtwbdr3VGpaCqTp3j3fsbhFrb90+j3OT6PbjwH2Fx+a+Yau8hYWgGxIcHB12g21ttuul2xUFZOcXZnqX5O6HNQUUmbaGI2t7jZW7+PWfYpaXDGs6hgJILww7bNpJY/hoB6qg9DK7ExBAKTI+KKhik6iRga2Zxlla9rJt2PytFr3G1wFPQdNzNV08UNi2Q5JqaSCZlTTkMe5z3PPYygtAI8dCtJ9UWl2GxHNcE5gQ65Oocxkbh/KxqjOjkLS2YkAn6XU2uBp/zBP3tB+AU65UBlW8fVsrWUhkrK1oBgbLJIW1Mly3MbMAA1JBGqgFyqYwXM1ALXF+XiRlczbld41X2SvO8Iq4JKqnndJic5c4xw1MsbYqa72l1gGtYS1wbyI0C9CJQkqWG46IoYo2QVE0ha52WGMltjI+2aRxDG8eN124PPVvfK6pjjjYS0xRh4fIwWs4SFoy7i41O5HBVQ01ZMyJkYqRH1DDC+GZkMLZHF5dJMb535SW2YNCB4qc6LdH3Uz5JJBE172MYWxGRwOUvJke+TtPe4uOvABAdPSNpd1TRGJbvk+rcQA//AJeYZSToAbqPfS1UvVMfBBHGyVkg6uZxLQw37uQA6afFS1e766DzkP8A4yPmvmrrmi1jexubbbE7+ihko21m8d/8Qf0uK1VdaL9k8LX/AAUZXVpc5g8dAP3T+KncCwNzyHyiw4N+ZVS53dFaEgdY4anYcgrZG1a6aANC3qSrYREQgyiIgCIiA+HrkmXY9c0jVZFGRdQFFVcdwQdlOzRqPniUnKSPKuk2AuizSRglm5A3b/soMTG1vL8fkvXqmnVWxfovHJdzPq3eA7JNiNR8eCpKJ5eIwV9YFRMoIOvD5D8R6rljoY5GscQQS1pu0kXIAsTbQkaei767BJ4jqwuF+8zUWuz4jZRdDIQ1mvBo+yIfj6rnqjBy5007XTOyjp8mbtFxJBJda98oA2A4WWK86N/6jPtcB81qFQRc7m1/Rrj/AKV81812gf5jD6Sxg/enUpGMnVTZz07Jo2NLs0gIIew2c9pubFpPeG2hW/Ci6zg4OAB7JexrHHTW4Gm/FdQnB08vtJA/pK+GTA3N9NLeWQH8SobLzqympXirv+Pz9bmvFP0T/wB0rTJI4ZminJaSSSHR2dfckE8V9Yo8dTJqO47+m/zC6TIOY9fX7whEXlgtL6vv/HZo4MOY4OdeBsbTsRkv5Gx14ld7lrMvatcWsfW4FvtQyDmP7Nvv0UNkVG5yzW+vvcsfR/BqqSko5WxT1EP0VrGsgrTSuikEspe7KSGvzAt1vfs+SnMFoa1lTAWRYjEzOev+l1sVRCYsjtA3MXZ82SxClPyZVbBhlIwntZNtfallDfUsf6KWqsVYTC9jiW58xtcZmGlmkbpx0ANjxAWk+ruShVFwvo/9ID5mzzQPbU18JMXV9qN1bI4tOdrratGoVlqMaaA+zScrXu1Nr5WRPt6Sj0Kg+j9cWMkaANa2p1P7eIvYfscUBuw7orS0roSDPI5hyQmaZ8gjtG7usJDG9lrgLN0up5zgFW6zEHuja4u1DM4tpZxpJySLeNl8VdR2tTe0n3VMX/qgNvRyvY2jp7nXqWEgeLGu/wBQ9VibELOc5vEBuv7PWa+qiMApZTTwNyOBEMYOYZbWhgBGuu7XD4KYhwN7u+74N+PE+agkh66tJljub9638zPxXVQ4dLIBplFhqd+7bZWSiwNjSCG68zqfVTtJh1t1DJREYPgDGWda55nf/ZWaCCy2RxALYoAREQBAiygCIiAIiIDBWtzVtWLKSGjkkjXJLCpQsWp8Sm5RohJadcU1KrE+Bc8lMpObiVeWkUXWYHFJ342k87WPqNeCub6Rc8lEoKOCejPOavofGe457fA2cNnDz9s8eCiq7ohN7D2O87t9qM+PuFepvofBaX0CjKji8NC97HlLuj9S03yXFxs5vvvPE8nBcf5oqGhoMT9AL2F/1TgdvGy9ddQeC+Dh/gq5Ecng4a7njVdQzdXJ9VJctdpkf/hN8OYX1LTSa/Vv7r/Yd/l+C9i/N6fm5MhPhFZK+x486ll4Rybu9h3+K08lkYfOdope8P1b/wDGJ5cl7D+bitrMO8EyBYOPcrXQOCSOmp2vY5rmshzBzSCMs9WXA+Qew/xBSkFJJ1cbcti1rAQSNxRyQn/ucAp+GhsuplGuh6SK2+gkdn2GYPG50zRQM284neoXxQYG5l7vveWSXRttX1LqgDc7EgeNuCtraLwW5lChJWI8EZYNILgAG6k7BhZw/ZcR8V3Q4aBs0D4eqsDKILc2nAUXJIWGg8F3Q4epENCyouSao4AFtRFACIiAIiygCIiAIiIAiIgCIiAIiIDBavkxr7RCLGkwr4NOulFNyMqOM0wXwaQLvWLJcjIRxpAsfQwpKyWS5GQjfoYWRRjkpGyWS5OQ4BRjktjaUcl12SyXJymlsAX2IwvtEuTYxZZRFBIRFlAYRZRAYRZRAEREAREQBERAERE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9474" name="Picture 18" descr="PROFI SCHNEIDER MASSBAND 200c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077072"/>
            <a:ext cx="1428750" cy="1476375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6118893" y="5301208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06705" y="3512714"/>
            <a:ext cx="6373987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de-D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	Welcher der folgenden Stoffe lässt sich gefahrlos in der Mikrowelle erhitzen?</a:t>
            </a:r>
            <a:br>
              <a:rPr lang="de-D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*	Welcher</a:t>
            </a:r>
            <a:r>
              <a:rPr kumimoji="0" lang="de-DE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Stoff wird schnell erwärmt, welcher weniger schnell, welcher ggf. gar nicht?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Mit Aufgaben differenzieren   26.10.2016  –  Dr.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9470" name="AutoShape 14" descr="data:image/jpeg;base64,/9j/4AAQSkZJRgABAQAAAQABAAD/2wCEAAkGBw0NDw8PDQ0PDQ0NDQ8NDgwNDQ8NDQ0OFBEWFhQRFBQYHTQgGBspGxQVITEhMSksOi4vFx8zRDMsNyktLi0BCgoKDg0OGxAQGzckICQsLCw0LSwsLCwsLSwsLCwsNCwsLCwsLCwsLCwtLCwsLCwsLCwsLCwsLCwsLCwsLCwsLP/AABEIANEA8QMBEQACEQEDEQH/xAAcAAEAAgMBAQEAAAAAAAAAAAAAAQUEBgcDAgj/xABGEAABBAEBBQMIBwUECwEAAAABAAIDBAUREhMhMUEGUWEHFCIyQlJxgRUjM2JykaEkNEOCsURjkqIlNUVTVGRzo8LD4Rb/xAAaAQEAAgMBAAAAAAAAAAAAAAAABAUBAgMG/8QAOREBAAIBAwIDBAgFAwUBAAAAAAECAwQRIRIxBUFRImGBoRMycZGxwdHwIzNCUuEUYoIGJHKSwhX/2gAMAwEAAhEDEQA/AOgSeUnFnUVvOr7uQFGlPMCe4PIDf1XO+XHT61oj4sxEz2Y7+2WSl/dcHIwH28hbhrAfyM2nfJQcni2kp/Xv9jeMNp8ng+32hn9a1QotPs160tqQfzyOA/yqBk/6hwx9Ssy6xpp85Y78BYm/e8vkbAPNjJxTj/wwgH9VByf9QZp4pWIdI01Y7sY4eTEv88xO0XtGlulLO97L8Q4+s8nSUcdl3yUjw7xjJa/Tn7T5+jTJhiI3q33s7na2Srss1X7Ub+DmnhJFIPWje32XDuXp0VZoCAgIJQQglAQQgFBA1048+unEIJQSgICAghBKCEBBKAgICAg5vah+h8gYjo3HZWV0tZ3Jte+7UyQHoGv9ZvjtBUHjehnLT6WneO/2JGDJtO0r5ePTXzI0lpAOySCA4AEtJHA8VmsxExMsKMdnXvGk+Svzd+zLHWH/AGmA/qrGfEKxG1MVY+G/4uf0frLxudm8XBE6SxXfZYzQnfOsXpCddODSSTz7lvi1+qy26KTEfdBOOscyqY7U1Swy1g8ZbYDsttVXwMqVLcI6hr3AtlHRwb4HVXeh1c4I6NRkifjvKPkp1c1h1Ds9na2SgbPWcS0ktfG8bMsMg9aKRvNrgeivoneN0dZrIICAgICCUBAQEBAQEBAQEBAQEBAQEBAQV+dw8GQryVrDdqOVumo4OY4cWyNPRwOhB8FjYaThrliCZ2OyJ/bIW7UNjTRmQrDgJm/eHJzeh8F47xfw36G30uOPZn5JuHL1RtPdeKiSDVBGqbipytCaRxk+kpqldjNXRwtrsA04uc6V7SQNPhpop2m1FKRFYxxa3v3c7RM+bUhkKuOm87wtyW7ac8ed1QZ7zMizgCHOYCI3geq/gByPAr0ug1WprPTnrFa/dsjZKV/pdY7N5+tk4BPXceBLJYXjZmryj1opG82uCu4mJ5hH22WqyCAgICCUBAQEBAQQgIJQQglAQEBAQEBAQEFH2r7Ox5KENLzDYhdvattg+srTDk4d4PIt6ha3pW9ZraN4lmJ2ndq2Fy0pkfSvxivkq41ewfZWotdBZgPVh6jm08CvFeKeGW01uunNZ+XuTcWXq4nuulTO4ghwBBBAII0IPEEeKzXffhhS5mcx7IiyFShEAd5vGRueT02NXADr0Ks9NWbb/SY5vLnb3Ts1MZCKhO6/jsq+/fcWixXEJkgvxD+E4V49GuHsv46fBeg0Woz0mKXx9NPt7ffKPkrWeYnl1nsv2jr5SDfQbTHNOxPWlbsT1pdOMcjTxB/qruJiY3hHXKyIQSgICAgICAgIIcNfkQeeiCUBAQEBAQEEIJQEBAQQgou1fZqLJRt9N1e1A7eVLsYG9ryf+TTyLeoWl6VvWa2jeJZiZjmGsYrKzNlNLIsbBkI26jZ+wuRj+NATzHe3m1eM8T8Ktp566c1/BNxZerie66VK7vG3VjnY6KVofG8aOaSQCNdei6Y8lsdotXuxMbxtLCq9ncfCdYqVZjveEDC78yNV3vr9RfveWsUrHk+8hVsv2G1bDKjRrvNK7ZXO5abOpAb16FZwaikb/SxNviWrPk0yeaOnO+7SzElvKM0jki3TZobLWk6wSx14+HXR3MFel0Wqz1mInH00+358yjZKR68uodk+1EGUiLmNdDYi0bZpTDZnrSEcnA8weh6hXtbRaN47Iy+WwICAgICAgICAgICAgICAgICAgIIQSgIIQVPaXs9WycO6nDmuYduCxEdietKOUkbuh/qsWrFo2nsdmmRX7OPlZTyxbtSHYq5Jo2K93uY/pHLp7PI9F5PxPwaab5MMcenomYs2/Fl+vOTGySIIQYt0TsjPmjId6XDhKXRx6HmTsjUlSMN6Wttmmdvc0n3NOy8UsFhl2fM0KN+BpbFu4xEJGnjuZtqQukYdOWnDmF6Lw/VTjjpw47TX1lHyU3+tLfexHbWDLMLCBBdiGs1Uk+k0HTfRE+vGTyP5r0lbRaN4RZjZtK2EoCAgICAgICAgICAgICAgICAgIIQEBBKDEymNguQvgsxNmhlGj43jUHx8D4oNAu1reC1MhkvYcerY0MlzHt7pQOMkY9/mBz71Q+JeD1ze3h4t6eUpGLNNeJXNWzHMxskT2yRvaHMkY4Oa4HqCF5DLjtjt03jaUyJ35eq5ssPKXJYWtMVWW25ztnYidEzYGnrOL3Dh+ak6fDTJM9d4r9rW0zHZTMZkHSOkjxVCu+Q6ummsh85OnM7uPj09pWHXp616bZbTEeURx+Ln7U+TBzWJuSuintZOnQlrO3kE8EBZNEeo3kknFh6t00KlaLXUw/yKWtv35/LZpenV9aWy9ifKDBekNKzLAL7Dstkgka+reAGu3C7o7TmzmPFeqx366xO23unyRJjaW9LowICAgICAgICAgICAgICAgICAgIIQEEoCCCO/ig0XMdkZ6b32sLsjaJfPiHu2Ktg9XQn+DJ+h66KDrfD8WqrtaNp9XSmSaPnDZqG4HBm1FPEdmxUmGxYrv917f6HkV4nWaDLpbbWjj1TaZItHCyUJ0QgxLGLqyyCWWvDLK1uy2SSJr3huuugJHAaqRj1OWleitpiPc1msS1/K4PIX4tzM6hUiB2mGGGWxPC4H0XxvLmhjh36K1wa7Bp7ddOq0/bt8uXK2O1uOyzw3bCTHTMo5meN7X6MqZXaa3enT7OyzX0H/AHuR8CvT6LWRqadURtPoiXp0y6GCDy468QeimNErIICAgICAgICAgICAgICAgIIQEBBKAgIIQa72n7JQX3NnY91TIRDSG/AAJQPckHKRn3T+i55cVMlOi8bwzEzE7w1mHMT1Zm1MtG2vO87MFtn7le/A4+o/7h+Wq8l4h4LbFvfDzX084TMWeJ4lerz8xMJCUGPfpR2IzFM0ujcQS0PezXQ682kHRdcOe+G3VTu1tWJjlQW8HFBtRUsLTlbIzSSSV0cTDtagtd6Je7/6rTDq7ZIi+XNMTHlEfuHOaRHEQxsXlL/Z1mtmSCxjA4nzNkzjZoR/3L5NDKwcfQ7uXLRej0XiVM8xTaftmO6LfFNeXSsHmqmQhbYpzsnhf7TDxafdc08WnwKtXJYoCAgICAgICAgICAgICAgIIQEBBKAgICAgxMpja9yJ8FqFk8Mg0dHINpp8fA+KDQ7mMv4XjGJcnix7P2mQos/90Y/xDxVH4h4NTP7ePi3yl3x5prxKyxuRgtxNmrSsmifyew6j4HuPgvH59PkwX6ckbSmVtFo3h7Tsc5jmseY3OaQ2QAOLCRwdoeBXOloi0TMbsypf/wAyJP3m9es/dNjzdh/lhDVY/wD6XT/Lx1r8N/xc/o/WR+Dx1Jrp48cySRun2UAnsvJIHAu4n81ims1Oot0Tk2j7oZ6K18lNNTyDrAu4+uzCy6jf2LFhn7RGPZmrxgsd8S4EK60murpo6JvOT3RH5y4XxzbnbZsnZvyl1ZpfNcg6Grba4R76KUTY+w88hHN7Lvuu0PxXoseWMlYmOPdPdGmsxLfQdV0YSgICAgICAgICAgICAgIIQSghBKAgICAgICDTs/2MJkdcxUraV53GSMgmld8Joxyd98cfio2p0mLUV6ckfrDat5r2VmNzu3KatyF1G+0ca0p9CYe/BJykb8OI6heN1/hOXTe1Xmvr+qbjzRZcKodhGWFkcTWt7HnMLZhHqWtk1czU6cS3keXUKRh1WXDExjnbdrasT3VmUoXJg+tDBQhpFobtzMdYLxpxAgADR15uU/T6nFTbJe1pv6Rx8/8ADnaszxtwpKGanwmzFRyP0wxrtmXFua6aVmp/gSRg7rT3XajhzC9LpPEMl+c1OmPWZ2/FFviiO07ukdm+1tPI6sYXwWmD62jZbubUf8p9Zv3hqFaUvW8b1neHGY2Xy2EoCAgICAgICAgICAgICCEEoCAgICAgICCsz2Bp5GLdW4WytB2mP4tlhf0fG8cWO8QsTzG0jSLceQwv7zvMljW8rzGbV2q3/mI2j6xo98ce8Lz+v8Dpk9vBxPp5JOPPMcWW9K3FYjbLBIyWJ41bJG4OaR8QvJ5cN8Vum8bSlxMTG8PdcmyuymVFctaK9izJICWx14S8cPeedGt59SFL02l+ljq6orEes/l3aWtt5bq2vHk3jZgr08VEePECzP4+gzRgPzKm3vpa83tOSfuhpEW8uFZmsPjo3xyZO9asXQ1xrvY98diPj60EVdo04+BUvS6zU2j/ALakVrH77y0vjr/VKwwPbHK1NoXKdu/jmabGQdAyG+xh/wB5ADrIAObgAfAr0GHxDFaYpa0dXu7fejWxzHMRw6HhszVvxCenOyxE72ozrsn3XDm0+BU9zZyCUBAQEBAQEBAQEEICAglAQEBAQEBAQEEEINMzHYkskfaw8jaVl5L5axH7Bcd13kY9R332/PVRdVo8Wpr05I+PnDel5rPCtx2eDpfNbkLqF8c60xBZMPfgl9WVvw4+C8dr/CMum9qvNfX9U3Hmi3fuulUuosMo0466ceWvXRZ6piNoljZTXsBHM58lma1OzUvbVE7o4GgD1AyPTb5ddVYYddasRTHERPbfbn5uc0ieZa83E2TIybD0DhZGEDzp80cDZYx7MlWPaEg/FoVdYPEv9Nv9Ll6/dHPzcbYurtGzZsf5RmVpm083uas7vs7kMgfTnA04uHrQnjydw8VfabU01FOuvzRrUms7N+jka8BzSHNcAWuaQWuB6gjmpLV9oCAgICAgICCEEoIQSghBKAgICAgICAgICCtzmDqZCIw24WzM11aTqHxu6PY8cWu8QsTA0u3j8niOP1mWxrfbABydVne8DhO0d40d4FUeu8Ex5t7YuLfL/CRjzzXiWfjMlXtxiWtK2WM8NWni0+64c2nwK8jqNNlwW6ckbJlbRbsy1wbCwNezeYx0gfVklfPIHND61IyyTgg+q7dcWjv1IVro9JqazGWIiI9bdvm5WvWeGFWqzhjmUsRUowuDg+W+WFzm9XOij1Lvm8KVbLSLROXNNpjyr+rTafKNlRicjPi9fojIfSTnSEvxcNWSTH8dNWxPaT5uefHaI48le4Ndkif41emvrM8/5R7Y48p3dM7N9sa1524kY+lfaNX0LOjZdPejdykb4j9FZ48lMleqk7w5TEx3bKujAghAQSghAQEBAQEEoCAgICCEEoCAgICAghBque7EwWJDapyOx2QPOzA0bE/cLEXqyD8j4rjn0+PPXpyRvDatprO8Nfdmp6L2w5mEVXOOzHfi1djrB6emfsnfdd+ZXlNd4FfHvfBzHp5pePPE8SvgQeI4g8QRyIXn5rNZ2lIh8sja3XZaG7RLjsgDUnmT3lZm9rRtMm0Q+iNefLktYnYYt2o58RigmdUPDSSFkZcxoPENDgWjh4KRiz7X6skdXulia79uGr5nAUWFu9rZDJ2ntJjmEksksRBHpNlLgyE6gHpyVvpddnvzW1aVjy/x3lwtSvaY3lYYTtJmcZGTk677lFp4TxyMmyNaL3p2tAbIB1I4/Feh0/imnzW6Itz8ke2K1eXQcRlq16Fs9SZk8L+UkbtRr1B7j4FWTkzUEoCCEEoCAgIIQEEoCAgIIQSgICAgICAgIPGzWjmY6OVjZY3tLXxyND2PaeYIPNBpFvsbaoEvwsrTDqS7E23uMHPjuJeLovgdR8FXazwzBqebRtPrDpTLarGodo4nyeb2o5Mfd/4S2Axz/GJ/qyjxBXk9Z4Rn0/Me1HrCZTNWy6VU7CwPiaZkYLnvaxo5ue4NaPmVvSlrz01jeWJmIabdmxVqVz2stZl7jq2GHe2abCOg1IhHzKvsVdXipFZmuOPWdon9XCZrM+pBiMkycW8fHXwjgPTjMpnZaaBwZPCwCNvT0gSR3qXp/FaYI6JtOT4fuWlsM257Nu7K9v612U07Jjq5Jh2TAJmSwz8NdqCQetw47J0I7uq9HjyRkrFo80WY2nZua6MCAgICAgICAgICAghAQSgICAgICAgICCEGDmMPUvRmK3BHYj5hsjddk97TzafEINQs9k8jR9LF2vO4B/s7IvJc0d0VkekPg4H4qr1fhGn1HO20+sfo60zWqxqXaWF0or2o5MfcP9luARl//Sf6sg+BXltX4NqNPzEdUesJdM1bLK7QgsBonhjmEbxIwSsDw1+hG0AevEquxZsmGZ6J23dJiJ7shjA0aNAaByAAAHyWlr2tzM7s7bKzIYGrak3llr5vRDdy+aQ19B13WuyT46KVh12XDTppx79ufvazjie6iyeCsWYnQPjx+OpteSx0UZmsNDT6MjXei2J3XXjorTT66mK0WrNr3+6Pz3c7Y5mNp4h74Dt8MfKKl239JU2jRuViaZJKmhA2LZYNNPv/AJjqvT6XVTlpE5I6Z9J/JEvj6Z45dThla9rXscHscA5r2kOa5p5EEcwpjm+0EIJQEEICCUBAQEBAQEBAQEBAQEBAQEBAQYOWxFW7GYbdeOxE72JWBwB7x1B8Qg0232XyGO1fi5nXqw4nGXJdZmDur2Hcfg12vxCqtb4Rg1PO3Tb1j83ama1XziM9BbL2N24bMJ0npzt3dmA/eYen3hqD3ryGs8OzaWfbjj1TseSt+yxLlC2dtmJfqQWGbuxEyaPaDt3K0PYXDkSDwXbFlvinqpO0k0i3Eq3IwW+Mdd9SrUDAHPfCZH9dpoZqGAaacTr8FP0+XHPt36rX+Tnak9o4hRYDtPHgZGww3H5LGFzvOYmMMz8aTqTMx0bdlsY6x9OYXq9Fq8mSP41en09/38oOXFFfqzu7NVsRzMZJE9skcjQ9kjCHNe0jUEHuVijvVAQEEIJQEBAQEBAQEBAQEBAQEBAQEBAQEBBQdp+ytXJBrn7UFuLjXvQehYhPdr7Te9p4FaXx1vXptG8MxMxO8NPr37NWcUco1rLJ182tRjStkGAc2e7IOrD8tQvI+J+ETh/iYua/gscGoi3Fu7JycViRrWwWBW4nbfumyvLdOTdo6A69SCqvT3xUmZyV6kq1ZntKuHZqs462jLedw425DJHr4RDRg/JSreI5Y4xxFY93692IwR58vOx58NpkQo0arSQ2R+1M5zO/dgNa3h4ldsc4Z2tabXt6dms1tG8cRCfJlnIqVs4ttttqrZD5asjQA2C0CXSVxs+iGkauaAeGye9eq0ma+Snt16Z9PcrM+OK24nd1lS3FKAghBKAgICAgICAgICAgICAgICAghAQSg8blqKCN8s0jYoo2l75ZHBrGNHMknkg5zmPKBkbW03AY11iLkMla+pruOg4xMcQXjx8ORUXNrcGKdr259G8UtPZo+ZZcn0dnnXYpNrWK3I5po15deD2bk7MRB9ot+ahW1dss/wAG0T/t8/mkUjHX60fFtHZvKyyB1a2R55Xa0ue0jYtQO+zsM04EHr4rz+v0kUmMuP6s/KfRP0+Tq9me8LouVbslRCtzNNkzAXVorUkZ2oopyBHt8tSdDp+RUvSZZx226umJ77NclN47btfzle6IBNLZqVHVHtt1oYY9lgni9JoMrzrp04Aa6q50Wox1zR9HW078TM/oiZ8UzSeqYj3OyYHJsvVa9qP1LMEcwHdtN1IPwOo+S9KqGeglAQEBAQEBAQEBAQEBAQEBAQEBAQEEIONdsO0P0lY02DYpRWTUx+Oa7ZGUvxn6yeX+5Zp8OBKg6vLP8us7ecz6R+sulK+asLfO3uZKL2bnjOzLFQlNLFVXD+ExwcA4jXnqeSrP5cb12pE+dubT73Xv7/wTE10DxDWbbxtmQENxeUkNrHZAdYmSOJDXH4/JPrx1W2tH91eLV9+x7o4+3spLV4Un1rddr2VmSyR+bPJMlGQfvNB33SBts8W+KlRi+npbFfvt39fSf1KX+jtFodJZKHtDmnVrgHNI5EEagryV6TS01nyX1eY3Q+QAEkgAcyToB81mlbTPEbtp2ju1RkmIjfrFGb9gE+kxsmQlB8ZHahn5hXERrLV9qeiPhCJ/BjtG8/e3nyPW3OpWK72OiNO/PG2J5aXMikImY06HTgJNPkvTYLRbHWYnfhS5a9N5hvi6uaUBBCAglAQEBAQEBAQEBAQEBAQEBAQa55Q8o+ni7csWu+dGIIdOe+mcImH5F4PyWJnaNxxvdBrzDDJuhqcPBODoa9KtHvL9lvc4u1bqqieY6p5/q+2Z4iPzd3vXkZM2GMxW3QyRl9DB45+4LagJAtWpQRoX8TxPXquF46Zmd43872559Ij3Mxz+iLD4gx8LzaZT3sde5Rvv3lrFSyHZguQyEklm1p1K2pE79Ubb94mva0R3iYJ9P3DAyDXzsmjm0M9mCeKcacDlMcdpsvgXxa/Fd6TFJiY7RMT/AMbeXwlrPP79F/2BvGWhG0+tXc6AgnU7LdCz/I5qpfFsPRqJmPPldaG/Vi+xYW8PWnkMk7DNroBHK9z4W6d0ZOz+ij49Zkx06ace/wA/vSJwVtO8sd9m2CY6tFkcbDsiWaVkUZHe1jASR+S7xTFaItlyTM+kctN7xxSuy68kkkou5hkskcjyKEznQtLYw4slaQASeOjG8V6XQzX6GIrG0e9R6uJjLO7p6mIyEEoIQSgICAgICAgICAgICAgICAgICDS/Kof2Wm32X5jHNcOhbvgdD8wFzzfy7fZLNe8ONTvO4kOvE47JvJ67UuTEcjv8KgT9b41+UOvktZNt000ce8b5xkpq7xXk3E00NOk11eo2T2Q493euUxHTEz5V357bzPM7M+bCvtmELxZbI2T6IyW22wdqy2rvm+ZiY+9tcBqt8fRv7Hbqjt23252Ynfblms/e/S5/SvpfiOJ+t/XTVa/0f8f/AKZ8/wB+ifJ6CyORvvQ0pfm6uB/RoULxqN5rP2rPwvtaG2Fyo9lvs17M7p8pa5l204Nb+zQl8dYeJdwadfFx+CttL11x7xNa++eZRM0Vm+0xM+7ybN5GauzYy0grsqtD6VcQxkODSyN7zxA01+savQ6X+VEzbf3qHVT/ABZ42dRUlHEBAQSgICAgICAgICAgICAgICAgICDUPKtE84qaWMbT6cte8B3iCZj3f5Q5a3r1VmGY4lySaCMPfG9wEAtW6UrxybUyTRNWm/CJdBqqqLTtEx32ifjXiY+512ZFau+YS72tJaLTEzJ06z93ep34G7Ed2vxGrXMAPDmuOS8V22tt/bM9pif6Z+yW0Q+rVeNkbpJK9uvSMsc1qfIuD8llpYzrDUjZrrs7QHctcd5mduqJt5RX6tY85mWZj9yw7TZWbwyDW1DFPLMAdR9LZIiOKAd5ZH+SkV2nbbtO3/rXvPxlrP7+K27NwtY+3sHWNk0dSM9HNrQsiJHhtByrfEr79Me7f75XPhlNqTK4kla0auIaBzLiAB81W1pNp2iFpMxXvLWb9+GZ79m1assH9nojSNug47UrR/VyuMGG9KxHTET6z3+5X5b1mZnqmY9I/V0jyM48Q4sTCMx+fWZrYY46uERdsx6nXj6DGn5r0NI6axEvPXt1WmW+aLZohBKCEEoCAgICAgICAgICAgICAgICAg8rUDJWPjkG0yRjo3tPJzXDQj8ig4Ncxb6kktWWJ1l9GA1LVYD6zIYRziYbMQ9qSM8PkVVainRfvtEzvE+lvSfdLtWd4fbK+0yKZ8VnIRMYGVc3iJNm+IByisxgguI5deXJRLW2maxMVnzrb6u/rDeI+Pvh6RwPc7f161zfRg/6X7QP2IqLdOL4ojzd8h8Vr1RHs3tG39tO8/bLP2fNWvkawQurbUjWySOx5mGk2SyEg0kyMg5iJgJ0PwUn16+PX/bH9se+THSb2itV9jara0McLTqI2gFx5vdzc4+JOpVHqMk5ck3l6rBhjHSKwrstSrAPnmaZH+xvBJZYx+mjdmIcOfgpWmzZbTGOvb3cfNxz4cdYm9lJWinyViChFJYL7MjWOIdFXZBCOMkm5j1OgaD6x5kK8wYI6uraPx+al1Oo2rtE/k/SFKqyCKOGJoZHDG2KNo5NY0aAfkFPVb3QEBAQEBAQEBAQEBAQEBAQEBAQEBAQQg17tb2XZkGxyRyGtfrEuq3GjUxnqx49uM9Wrnkx1yVmto4lmJmOYcm7SRy4x7pbmOu0JnH07+EsjzGwffcx3otP4hqq/wD0OSI6d4tX0tHMfF1+kiVR5+LWj3ONoAgsfl8nHLCw9HebQ+i8/ErnNIxcRG3/AI1/OUnHp7ZNpmY+Ms2vfpQvdLYvxT2ntDXzOkZ6LRyjjY3gxg90KFlx6jNHTSm1f33W+n/02m5m+8s6HLMmOlaG1aJ5eb1J5Br+LZ0/Vc6eF57d42db+Kaevad3ze7F5/KuYI6zaFcDi67KGvcTzJjjJ1GmmgIVzo9DGCPa5lTazxCc07V4h0Hyc+TyLCbyV83nVyZojM+6ETYogdd3G3XgCdCT10CsNldMzPdu6MCAEEhAQEBAQEBAQEBAQEBAQEBAQEBAQEEIPG39nJ+B39EH5S7Xf6yf8T/VZ8mXTvJt6rVqOxxeq38IWYYfQQEBB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472" name="AutoShape 16" descr="data:image/jpeg;base64,/9j/4AAQSkZJRgABAQAAAQABAAD/2wCEAAkGBxISEhQSEhQUFRUXFRcUFRUUFRQXFhUUGBUWFxQWFxgaHCggGBolHBUVIzEhJSkrLi4uFx8zODMsNygtLisBCgoKDg0OGxAQGywkHiYvNTAvNCwsLywsLywsNCwsLCwsLC8sLCwsLCwsLCwsLCwsLCwsLCwsLCwsLCwsLCwsLP/AABEIALcBEwMBIgACEQEDEQH/xAAcAAEAAgMBAQEAAAAAAAAAAAAABQYBAwQHAgj/xABFEAABAwIEAgcEBQoEBwEAAAABAAIDBBEFEiExQVEGEyIyYXGRQlKBwRQjobHRBxUzQ2JygpKy8FNjwuEWJHOio9Lxs//EABoBAQADAQEBAAAAAAAAAAAAAAABAgQDBQb/xAAvEQACAQIEBAQGAgMAAAAAAAAAAQIDEQQSITEFE0FRFCKRwTJxsdHw8WGhFUJS/9oADAMBAAIRAxEAPwD3FERAEREAREQBERAEREAREQBERAEREAREQBERAEREAREQBERAEREAREQBERAEREAREQBERAEREAREQBERAEWEQGUWEQBERAEREAREQBERAEREBlFhEBlFhEBlERAEREAREQBERAEREAREQBERAEWEQBERAEREAREQBERAERc2IV8cLS+RwAUNpK7JSb0R0rXLUNb3nAeZXnGO9P3k5IBYcyq/LXTym73u18V51biVOHw6mmGFk9z1Or6S00e7x8Fwv6ZwcLledz0gy3J4rvhjia0EkbLzqnF6lvKjRHBx6lwPTRnBpWodN25rZCoGjgY4XGq1PjY2XXQLMuL122r/ANF3hYFuj6XRndpXXF0lgO5t5qnudCbAEXW+ow9uQ+SmPGq0bZvoQ8JB7F2psVhk7rwV2NcDsV5fhFCcpsePNSMdRPGey46LbHjcVK0kcXg9NGegIqXSdK3tdlkbfxVlocWil7rteRXp0MbRq/C9TNOjOO53rKwi1nIyiwsoAiIgCIiAIiIAsLKwgCIuLEcXggF5ZGt8yL+ihtLVkpX2O1FSqz8ocWvURvlPO1m+pUY/pvVPFwIo/M3P97LPPF0o9ToqE2ekIvMf+Iqp36138DF8T4tVW0km9AuP+QhfRMv4d9z1FF5rHi9SBfPKPMBdEfSWob+s/mYUXEKfVMeGfdHoSKkU/TOQOAc2N4Puus70U7R9JoH2DiYz+2NPXZd4YqlLqUdGa6EvLIGtLjsBdeRdIMTkqpXEnsA2A4L1LFnB0D8pBu3QheM1s2R/V93XVefxSpLSEdtzThIrWTPmsYIwDZaaeudI8WsAt+NGzPgofD4QHggkk78l5NOKlTcnubJO0rIsGIPsxV/84EO2LmjfZT2JNuyyiYcJcG3B3TDuCj5iaibehbcDxBrmC2i1YtLdxtqVHYdHkbYla5HkyaOssqppVG0XaeVG7Ci4PbnZx01urnN+jP7qqNOCHAl2ysj65pjOvBcsS80k0RGLSK26v6s2a6xLuKtGDSuey7rFU6bC3Ou/cXO26s3RVpEdjf47q+LjDl3W5zg3fU6pI2GU3sF8SUjmm7D6KKxyYCYAkgcx5qR6PSA5rPzC6zuMoQU0y903YnujmPlzuql32BVpXnT2C5c3vA3V9oJc0bHcwF9TwjGSrRcJbo87FUlF3R0IiL2TIZREQBERAERYKAL5lkDQXOIAAuSeAX0qJ+USvc98dGx2UOaZJXco27rnVqcuOYtCOZ2I7pN08lkzx0VmsbpJUP0aOduZVXpaB8xz9qUn9bOSG/wtUpQYc2XL2fqwAY47aBt+y9/N7rE67DVWynog2xOp4cvIBeXKcqm5silHYr1JgJdbO5zvLsM/EqXpMEjj0DWjyHzKYvjsVO0ucRpoeQPu+J8Aq5Q9IqirJMTerhb3ppDZoGuw4nwVMqRNy3tpmDc2+IQRxDiPVefYvjZa9whkc4NDTmcBqS7Ww5LVhmOyP0c45rHlr2PxXGdVR2V0SonpDKdh2IPxC+X0QVSNa+x2vruBzP8Ast9Bijg0dotNht2m7e6fkVRYmDWqsTkZK1WFMOrmjwuPmFwy4e5vceW8g7tNKkaTGLvEclg5wLmEdyRo3LTwI4tOy65IrglgB5sOzvwK7ZVLVFU7FdZi74SI5LxhxsNbxOPn7JXJ0gwkve2eNuYC2dvFv7Q5jxUjVxMc2xGeNw0B32JLf3rBxB5tIUZhFa+CSSnLi7I3rYXe9FbMW+RYT8QocXa3QspanJiLGkAO2XOXMZ3QtGLYpEamWnld1b2Ps2Tdj2kAtzAd02I12XbDgr3AHQg7Fpu0+RCzrBzXlZplO3mscNbXEhfDKp1lPx9H77hdsWAeC7xwOlji6+pUxI7xWkOfmvqry3AfBZ/MXgrrBWKusUzrn+KzLiDw0/3yVwdgXguSo6Pgi1lR4ItzyKwXHC1lnahWXC8ZjOmgUE7o/lGi5JcPkZssWI4dmvZF41lYmMYojOS5hv4fFd3RKlMcZDhYqr4diEkTjurLh+PgghyxV4VY0+Xui8crdzXHUWqC3g7T4r0vDmZY2DwXn2H04zdc7XX6scSfe8grrgtHI273vLgRo3gF9HwvDZFzO6RgxM7+UlURF65kMoiIAiIgCwsrCALzn8oVMTJPIzV30VzLDe4LZPtaH/yr0Zef9Oax0FU2RouCxuZp2cAT9q5VqeeFisqypeZ7GcIy2zDZxaR+6YmZfhYNUhK91nFveDXZf3rHL8lD4NURGM9UbxD2fbh1vlcNTlBvlcNOB2BUwycW1IsRcHgfEf35LzmrOzNkJKcVKLujzGtgEzw6XMYYqaKbKNHSOfbPfleQuzHhZQmJdJJalzWWEcTBZkUYysHjbiV6rimANk7UbjG4FxBFtC7vgtIILXa5mkEE62B7SpmIdDJGkuEX8VORlPnFI4ZPhIfJVa3JU7blew5wdm8NF3hlnNcLDKb+eiwzB3xl2rrnYOhnGuo1LWObw5rgOD1jj37a6EdbqLcur0WV4eUpO2x18RTS3LnBjLCwiRo7p1A42XXhcMcsEbmnXIOPG3EKs4Tgc2U53OeTwDH3tbhnDAfVT2DdHpY2hrSWkC2c6uHDRliGuHiHjyWR4Cbuou2p058Hruc9dmMtFAzWRs4qn2/VU7W2Jdyzk2A4q50oIGpAta+ugs1t7/ynXxBXHh+GR04PvvOZ7jd0j3G9i4kk3tpdxsLEC17L6rqkWym4Gn1YsXu1Nib6DXi6zb7k3XqU4KEVHsZ3rdsjWSlrXPIOVrs4HEl00krGAcXFr4m25zAKKoKW9RI55synpmU75BsX9XaWx45QXfEtHFSs7tM8rupYD2BclwvoXMB7T5DmP1hADcxIBJLzXsUxLrGdVE3q4W3s3ibe088Tufjx3XVQzExWpQek1Z11XUSbXkuB4WAaPQBSGCYxNDox7mnwOh04g6FQ2NMHXzfvfIL4gLgQAbg8eS7TVz1sPLKldafnQ9Sw7p89mk0LHjXVhyO0zcNR7PgrNhvTuhk0dniNyO2y4uHFu7b8l5fCwOaNNxrbyI+ZXzRQXBP7bvse78VyVRpGupwyjOSsrX7HutDiVJN+imid4BwvwOx14j1Uh9EC/PjqYjSwJtw8AwfJdEOJ1EXcllZ5PeBvIdr25K6rd0Yp8H/5l6o94dRjktT6Acl5FhHTjEGho68v7I/SNa7XIw72B3J4q1t/KS5gb1kAdfi19jtyLfmpdemnZnnVsJUpb2ZaZMOHJcNRhg5L6wrprS1A0bK08jGXf0Zl1VuNQN2JceTR+9ueHdPirLLP4TO7rcrdZgYPDVcMOCsjdeQ5jwjG38Z4eS7cSxaSRpDewCWizdyHDid9z4LdTUdspd6fBT4SMneaHNa0RuoGF7i48LADgNNgOAV7px2W+QVHgm+syDTtan4CwCvMPdHkFrSscZH2iIpKmUREAREQGCiFEAXnv5TWduM82EehXoSoX5UR2Yj4OH3IZsXHNSaPNXSvje17HFrs2habHn6aKfw3pe4WErd7XewAXOoBLNr6Alw5bKv1jrZSdgbk8AMrlrewG1ue/wAHW+9cpwjLc8CjjatB+V/Y9IoMbhksGOBvbQXOhPuauGhaSSAO1xXdBiMbgS17SBvlcNOyJDe57OhBII2+K8hqYbC/JzT6PjI/oXUMRlDbOdnGW1pAH6ZACAXAkaB21tyuDoLoexS4ypJOcfT89z1d0uttL66EcB2T7PMgeiBpHBu/7PPL/fzXmLMXu/M5rg4B7A5krwbPku7R+cbwxnQDZdLukjeyc8w1c6xZE/UvbUnUFnEEKnJZtp8Rw8uvrc9Fc4/scN3HicvuHiuKprBoHTRtDi1oDbl3bzBoGtjfIeGtuGqppxxuv1o0dnOaJw7tQJz3XO96y0TYgwlh62Lsvjcbtn2ikkzex/mhOX8/Q6rGUWtJR9fuWubFYWszZnv0J07N/q+tGuhGmlxzUTX4y8ZhG1rLZ9bXNx14uL6Anq2nb4qLOIQBga+ZlrBhysm9zqD7HMrbFiVPreVly52uSb2pHAexzcfVMqWyZbxNLfOvVHGWPknkLiSbNuXEk262UjfhYLfLFlZJbkSPHs/ivg10Ikc5srCHCJuomFgHyAn9H4//ABaPpkOWS85Oc5mjJIcoc2wAuBpdrtFKT7F44qgv916lDrbl8hO5JvfyWuNj2jsjQ66d5XvCvyd/SWslbVANmDXN+pNwHtkcL/WD/Cd6hSlJ+TyEMa508rrgd1jGb05nG5dwFvtXRwn0R6UMTQsrysVnC5Lxtvoba+am8CwwuZI4kEAZxlNw0OqMjjKN2gNzHT9kqb/4MpI2yG0ryxkjhnktctgilFwwN0vJb4KQwmjiZ1jGRtDeulhIOZ2aNlZDG1rs5N+y4381SOGlfU64viylTUKTafVh1LRE/RBAJJM1jM1hJDSbBwDJC462sQR8djV8V6N1ccjo2xPc3Lu4sblu0Gxe4hrrZhe3NXuKZ2cAE2sywboN6ywsPBrR8AvmHD5D7J2A10/VUg4/9N/8q6+Hvuzz6PEKtF3i7/PUpuFdH7NBfIwZWkdgOebtEodvlG9PINzsOCmm4JACA5hkIPtuIHeA7rbeOhJUhg2G54g4mwcZNhrrJVg//vf+FSYpAJHXFxYEE+8XPJ+8IsLSTu1dnOtjKtZ3k/QrlQw5Y2MAaC8ANYA1pdkJ2Fhe7T6qQNCQLn3hYeBkf8nrfi7gHU+wHXXPAACCY/JcLukTHyMjpgZ+2GyOZfq426gnrO6SDbQG+60JJKyM19TsrImtYANO3GL+Ae3c+QWaTEetktGM0QBvJwLriwZ7w3uVrxuUNiva4DgSLXvbW32LlwCmeXdc8kgghtwWdnTRrPZbobcVBJKULCZXOIs0O7J5nirzTd0eSpVG/M9rB7xJ9VdYNggZtREUlTKIiAIiIDCwSslc8z1JVs+Z6iyofT+XM1l+ZVsqpFTumcRdFmG7Tf4cVPQy4i7puxQK5gLct/C/np81HRyOu0R5i0OtYWs0E2cHA62GpBHkuyaQEfEfeFzmgykGN5bY906i17lo4gLmfPwkkmp93a+x0Vp+rf4NJ9BdfcU7H5gCDYkOHI6jUL4qRdjxzafuKj4o82Ysu1wd3n2yPz2zMNtbXOnmFU506cZQ1dre9iTZFz3uT/3Ej71yVUIBiA2Li34dU8fJMHvkOrSMxsGuLg0WHZudd76cLr7r/wBWeUg/pcPmnUlJxquN+/0MyU9767gjbm1o/wBK1mG9/wCIepafkuWmxN2RrpQ0B7bteLht/ddfunx2XRh9X1gdo27XWJYczToDcG3ilmi8qdWmm30/RqrobMJ8fvla5bjTn7b/APkz/cmJfo3fA/aFzNxTtOzsLWh5Znvdtwbdr3VGpaCqTp3j3fsbhFrb90+j3OT6PbjwH2Fx+a+Yau8hYWgGxIcHB12g21ttuul2xUFZOcXZnqX5O6HNQUUmbaGI2t7jZW7+PWfYpaXDGs6hgJILww7bNpJY/hoB6qg9DK7ExBAKTI+KKhik6iRga2Zxlla9rJt2PytFr3G1wFPQdNzNV08UNi2Q5JqaSCZlTTkMe5z3PPYygtAI8dCtJ9UWl2GxHNcE5gQ65Oocxkbh/KxqjOjkLS2YkAn6XU2uBp/zBP3tB+AU65UBlW8fVsrWUhkrK1oBgbLJIW1Mly3MbMAA1JBGqgFyqYwXM1ALXF+XiRlczbld41X2SvO8Iq4JKqnndJic5c4xw1MsbYqa72l1gGtYS1wbyI0C9CJQkqWG46IoYo2QVE0ha52WGMltjI+2aRxDG8eN124PPVvfK6pjjjYS0xRh4fIwWs4SFoy7i41O5HBVQ01ZMyJkYqRH1DDC+GZkMLZHF5dJMb535SW2YNCB4qc6LdH3Uz5JJBE172MYWxGRwOUvJke+TtPe4uOvABAdPSNpd1TRGJbvk+rcQA//AJeYZSToAbqPfS1UvVMfBBHGyVkg6uZxLQw37uQA6afFS1e766DzkP8A4yPmvmrrmi1jexubbbE7+ihko21m8d/8Qf0uK1VdaL9k8LX/AAUZXVpc5g8dAP3T+KncCwNzyHyiw4N+ZVS53dFaEgdY4anYcgrZG1a6aANC3qSrYREQgyiIgCIiA+HrkmXY9c0jVZFGRdQFFVcdwQdlOzRqPniUnKSPKuk2AuizSRglm5A3b/soMTG1vL8fkvXqmnVWxfovHJdzPq3eA7JNiNR8eCpKJ5eIwV9YFRMoIOvD5D8R6rljoY5GscQQS1pu0kXIAsTbQkaei767BJ4jqwuF+8zUWuz4jZRdDIQ1mvBo+yIfj6rnqjBy5007XTOyjp8mbtFxJBJda98oA2A4WWK86N/6jPtcB81qFQRc7m1/Rrj/AKV81812gf5jD6Sxg/enUpGMnVTZz07Jo2NLs0gIIew2c9pubFpPeG2hW/Ci6zg4OAB7JexrHHTW4Gm/FdQnB08vtJA/pK+GTA3N9NLeWQH8SobLzqympXirv+Pz9bmvFP0T/wB0rTJI4ZminJaSSSHR2dfckE8V9Yo8dTJqO47+m/zC6TIOY9fX7whEXlgtL6vv/HZo4MOY4OdeBsbTsRkv5Gx14ld7lrMvatcWsfW4FvtQyDmP7Nvv0UNkVG5yzW+vvcsfR/BqqSko5WxT1EP0VrGsgrTSuikEspe7KSGvzAt1vfs+SnMFoa1lTAWRYjEzOev+l1sVRCYsjtA3MXZ82SxClPyZVbBhlIwntZNtfallDfUsf6KWqsVYTC9jiW58xtcZmGlmkbpx0ANjxAWk+ruShVFwvo/9ID5mzzQPbU18JMXV9qN1bI4tOdrratGoVlqMaaA+zScrXu1Nr5WRPt6Sj0Kg+j9cWMkaANa2p1P7eIvYfscUBuw7orS0roSDPI5hyQmaZ8gjtG7usJDG9lrgLN0up5zgFW6zEHuja4u1DM4tpZxpJySLeNl8VdR2tTe0n3VMX/qgNvRyvY2jp7nXqWEgeLGu/wBQ9VibELOc5vEBuv7PWa+qiMApZTTwNyOBEMYOYZbWhgBGuu7XD4KYhwN7u+74N+PE+agkh66tJljub9638zPxXVQ4dLIBplFhqd+7bZWSiwNjSCG68zqfVTtJh1t1DJREYPgDGWda55nf/ZWaCCy2RxALYoAREQBAiygCIiAIiIDBWtzVtWLKSGjkkjXJLCpQsWp8Sm5RohJadcU1KrE+Bc8lMpObiVeWkUXWYHFJ342k87WPqNeCub6Rc8lEoKOCejPOavofGe457fA2cNnDz9s8eCiq7ohN7D2O87t9qM+PuFepvofBaX0CjKji8NC97HlLuj9S03yXFxs5vvvPE8nBcf5oqGhoMT9AL2F/1TgdvGy9ddQeC+Dh/gq5Ecng4a7njVdQzdXJ9VJctdpkf/hN8OYX1LTSa/Vv7r/Yd/l+C9i/N6fm5MhPhFZK+x486ll4Rybu9h3+K08lkYfOdope8P1b/wDGJ5cl7D+bitrMO8EyBYOPcrXQOCSOmp2vY5rmshzBzSCMs9WXA+Qew/xBSkFJJ1cbcti1rAQSNxRyQn/ucAp+GhsuplGuh6SK2+gkdn2GYPG50zRQM284neoXxQYG5l7vveWSXRttX1LqgDc7EgeNuCtraLwW5lChJWI8EZYNILgAG6k7BhZw/ZcR8V3Q4aBs0D4eqsDKILc2nAUXJIWGg8F3Q4epENCyouSao4AFtRFACIiAIiygCIiAIiIAiIgCIiAIiIDBavkxr7RCLGkwr4NOulFNyMqOM0wXwaQLvWLJcjIRxpAsfQwpKyWS5GQjfoYWRRjkpGyWS5OQ4BRjktjaUcl12SyXJymlsAX2IwvtEuTYxZZRFBIRFlAYRZRAYRZRAEREAREQBERAERE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118893" y="5301208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2"/>
          <p:cNvSpPr txBox="1">
            <a:spLocks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Aufgaben und Heterogenität</a:t>
            </a:r>
            <a:b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Selbstdifferenzierende Aufgaben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59632" y="2204864"/>
            <a:ext cx="679384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Butter – Halbfettmargarine – Benzin – Ethanol – </a:t>
            </a:r>
            <a:b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Butanol – Wasser – </a:t>
            </a:r>
            <a:r>
              <a:rPr lang="de-D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Frittierfett</a:t>
            </a: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 – Glycerin </a:t>
            </a:r>
          </a:p>
        </p:txBody>
      </p:sp>
      <p:sp>
        <p:nvSpPr>
          <p:cNvPr id="2" name="Rechteck 1"/>
          <p:cNvSpPr/>
          <p:nvPr/>
        </p:nvSpPr>
        <p:spPr>
          <a:xfrm>
            <a:off x="1548022" y="5769384"/>
            <a:ext cx="6343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ighlight>
                  <a:srgbClr val="FFFF00"/>
                </a:highlight>
                <a:latin typeface="Arial" panose="020B0604020202020204" pitchFamily="34" charset="0"/>
              </a:rPr>
              <a:t>Benzin &lt; </a:t>
            </a:r>
            <a:r>
              <a:rPr lang="de-DE" sz="1200" dirty="0" err="1">
                <a:highlight>
                  <a:srgbClr val="FFFF00"/>
                </a:highlight>
                <a:latin typeface="Arial" panose="020B0604020202020204" pitchFamily="34" charset="0"/>
              </a:rPr>
              <a:t>Frittierfett</a:t>
            </a:r>
            <a:r>
              <a:rPr lang="de-DE" sz="1200" dirty="0">
                <a:highlight>
                  <a:srgbClr val="FFFF00"/>
                </a:highlight>
                <a:latin typeface="Arial" panose="020B0604020202020204" pitchFamily="34" charset="0"/>
              </a:rPr>
              <a:t> &lt; Butter &lt; Ethanol &lt; Halbfettmargarine &lt; Wasser &lt; Butanol &lt; Glycerin</a:t>
            </a:r>
            <a:endParaRPr lang="de-DE" sz="12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2583</Words>
  <Application>Microsoft Office PowerPoint</Application>
  <PresentationFormat>Bildschirmpräsentation (4:3)</PresentationFormat>
  <Paragraphs>585</Paragraphs>
  <Slides>66</Slides>
  <Notes>11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78" baseType="lpstr">
      <vt:lpstr>Arial</vt:lpstr>
      <vt:lpstr>Arial Condensed Bold</vt:lpstr>
      <vt:lpstr>Calibri</vt:lpstr>
      <vt:lpstr>Haettenschweiler</vt:lpstr>
      <vt:lpstr>Helvetica</vt:lpstr>
      <vt:lpstr>Linotype Syntax Com Regular</vt:lpstr>
      <vt:lpstr>Tahoma</vt:lpstr>
      <vt:lpstr>Times New Roman</vt:lpstr>
      <vt:lpstr>Verdana</vt:lpstr>
      <vt:lpstr>Wingdings</vt:lpstr>
      <vt:lpstr>Standarddesign</vt:lpstr>
      <vt:lpstr>Acrobat Document</vt:lpstr>
      <vt:lpstr>Mit Aufgaben differenzieren</vt:lpstr>
      <vt:lpstr>Die aktuelle Version der Präsentation, das Handout sowie die meisten der verwendeten Materialien finden Sie hier:  www.guteunterrichtspraxis-nw.org/ 2016 Karlsruhe Aufgaben.html  oder via google: Stäudel / Aktuelles &amp; Archiv / 2016 Karlsruhe</vt:lpstr>
      <vt:lpstr>Verlaufsplan</vt:lpstr>
      <vt:lpstr>Aufgaben  für verändertes Lernen</vt:lpstr>
      <vt:lpstr>Stichwort: Unterrichtsgestaltung</vt:lpstr>
      <vt:lpstr>LEV VYGOTSKI (1896-1934)</vt:lpstr>
      <vt:lpstr>PowerPoint-Präsentation</vt:lpstr>
      <vt:lpstr>Aufgaben und Heterogenität Selbstdifferenzierende Aufgaben</vt:lpstr>
      <vt:lpstr>PowerPoint-Präsentation</vt:lpstr>
      <vt:lpstr>PowerPoint-Präsentation</vt:lpstr>
      <vt:lpstr>Aufgaben differenzieren</vt:lpstr>
      <vt:lpstr>Auflösen des gleichen Anspruchsniveaus</vt:lpstr>
      <vt:lpstr>Auflösen des gleichen Anspruchsniveaus z.B. das Mikroskop</vt:lpstr>
      <vt:lpstr>Auflösen des gleichen Anspruchsniveaus z.B. das Mikroskop</vt:lpstr>
      <vt:lpstr>Auflösen des gleichen Anspruchsniveaus</vt:lpstr>
      <vt:lpstr>Veränderung des Anspruchsniveaus durch Variation des im Aufgabenstamm</vt:lpstr>
      <vt:lpstr>Auflösen des gleichen Anspruchsniveaus durch Variation des Aufgabenstamms </vt:lpstr>
      <vt:lpstr>Auflösen des gleichen Anspruchsniveaus durch Variation des Aufgabenstamms </vt:lpstr>
      <vt:lpstr>Reaktionen in der Petrischale</vt:lpstr>
      <vt:lpstr>Experimentelle Aufgaben - aufbereitet</vt:lpstr>
      <vt:lpstr>Step-by-Step Foto-Story</vt:lpstr>
      <vt:lpstr>… beim Experimentieren, davor und danach</vt:lpstr>
      <vt:lpstr>PowerPoint-Präsentation</vt:lpstr>
      <vt:lpstr>Auflösen der gleichen Lern–Ziele durch  Variation der Bearbeitungstiefe</vt:lpstr>
      <vt:lpstr>Auflösen der gleichen Lern–Ziele durch  Variation der Bearbeitungstiefe</vt:lpstr>
      <vt:lpstr>Auflösen der gleichen Lerninhalte und –ziele durch Variation der Bearbeitungstiefe</vt:lpstr>
      <vt:lpstr>Schwerer, leichter, anders</vt:lpstr>
      <vt:lpstr>PowerPoint-Präsentation</vt:lpstr>
      <vt:lpstr>PowerPoint-Präsentation</vt:lpstr>
      <vt:lpstr>(anspruchsvolle) Aufgaben für die  kognitive Aktivierung  der Schülerinnen und Schüler </vt:lpstr>
      <vt:lpstr>Zum Kennenlernen</vt:lpstr>
      <vt:lpstr>Aufgaben mit gestuften Hilfen</vt:lpstr>
      <vt:lpstr>Gestufte Hilfen</vt:lpstr>
      <vt:lpstr>Inhaltliche Hilfen</vt:lpstr>
      <vt:lpstr>Lernstrategische Hilfen</vt:lpstr>
      <vt:lpstr>Aufgaben unterstützen … … die Trennung von Lern- und Leistungssituationen</vt:lpstr>
      <vt:lpstr>Aufgaben mit gestuften Hilfen als selbstdifferenzierendes Format</vt:lpstr>
      <vt:lpstr>Was macht gute Aufgaben aus? </vt:lpstr>
      <vt:lpstr>Anleitung zu den Hilfen auf Papier</vt:lpstr>
      <vt:lpstr>Teil 2</vt:lpstr>
      <vt:lpstr>Mit  Aluminium fahren?</vt:lpstr>
      <vt:lpstr>Mit  Aluminium fahren?</vt:lpstr>
      <vt:lpstr>Mit  Aluminium fahren?</vt:lpstr>
      <vt:lpstr>Mit  Aluminium fahren?</vt:lpstr>
      <vt:lpstr>Papier oder Download?</vt:lpstr>
      <vt:lpstr>Systematik inhaltlicher und lernstrategischer Lernhilfen</vt:lpstr>
      <vt:lpstr>PowerPoint-Präsentation</vt:lpstr>
      <vt:lpstr>PowerPoint-Präsentation</vt:lpstr>
      <vt:lpstr>PowerPoint-Präsentation</vt:lpstr>
      <vt:lpstr>PowerPoint-Präsentation</vt:lpstr>
      <vt:lpstr>Was sich für eine Aufgabe mit gestuften Hilfen eignet</vt:lpstr>
      <vt:lpstr>Die Konstruktion der Hilfen</vt:lpstr>
      <vt:lpstr>Arbeitsphase  </vt:lpstr>
      <vt:lpstr>Ressourcen </vt:lpstr>
      <vt:lpstr>Themen zu denen es  Aufgaben mit Hilfen gibt</vt:lpstr>
      <vt:lpstr>Themen zu denen es  Aufgaben mit Hilfen gibt</vt:lpstr>
      <vt:lpstr>PowerPoint-Präsentation</vt:lpstr>
      <vt:lpstr>Hilfen via Tablet oder Smartphone </vt:lpstr>
      <vt:lpstr>Das digitale Format Hilfen via Tablet oder Smartphone </vt:lpstr>
      <vt:lpstr>7 Schritte zur eigenen Aufgabe</vt:lpstr>
      <vt:lpstr> &lt;head&gt;     &lt;meta content="text/html; charset=windows-1252" http-equiv="content-type"&gt;     &lt;title&gt;A1&lt;/title&gt;     &lt;script language="JavaScript"&gt; function Buttontext(sek) { if (sek&gt;0) { document.Eingabe.button1.value = "noch " + sek + " Sekunden"; } else { document.Eingabe.button1.value = "Hilfe 2 ist bereit!"; document.Eingabe.button1.disabled = false; } } window.setTimeout("Buttontext(9);", 1000); window.setTimeout("Buttontext(8);", 2000); window.setTimeout("Buttontext(7);", 3000); window.setTimeout("Buttontext(6);", 4000); window.setTimeout("Buttontext(5);", 5000); window.setTimeout("Buttontext(4);", 6000); window.setTimeout("Buttontext(3);", 7000); window.setTimeout("Buttontext(2);", 8000); window.setTimeout("Buttontext(1);", 9000); window.setTimeout("Buttontext(0);", 10000); &lt;/script&gt; &lt;/head&gt;   &lt;body&gt;     &lt;div align="center"&gt;       &lt;center&gt;         &lt;table border="0" cellpadding="0" cellspacing="0" width="500"&gt;           &lt;tbody&gt;             &lt;tr&gt;               &lt;td style="background-color: #99ff99;"&gt; &lt;blockquote&gt;                 &lt;p&gt;&lt;br&gt; &lt;span style="font-family: Arial;"&gt;&lt;span style="color: #cccccc;"&gt;&lt;strong&gt;Zuordnung - Thema&lt;/strong&gt;&lt;br&gt;                     &lt;br&gt;                     &lt;/span&gt;&lt;b&gt;Antwort 1&lt;/b&gt;&lt;br&gt;                     &lt;br&gt;                     Text Antwort 1                                    &lt;br&gt;                   &lt;/span&gt;                 &lt;/p&gt;                 &lt;p&gt;&lt;br&gt;                 &lt;/p&gt;               &lt;/blockquote&gt;               &lt;/td&gt;             &lt;/tr&gt;             &lt;tr&gt;               &lt;td&gt;                 &lt;div align="center"&gt;                   &lt;form name="Eingabe"&gt; &lt;input name="button1" value="noch 10 Sekunden"                        disabled="disabled" onClick="location.href='hilf2_2912.html';"                        type="button"&gt; &lt;/form&gt;                 &lt;/div&gt;               &lt;/td&gt;             &lt;/tr&gt;           &lt;/tbody&gt;         &lt;/table&gt;       &lt;/center&gt;     &lt;/div&gt;   &lt;/body&gt; &lt;/html&gt;</vt:lpstr>
      <vt:lpstr> &lt;head&gt;     &lt;meta content="text/html; charset=windows-1252" http-equiv="content-type"&gt;     &lt;title&gt;A1&lt;/title&gt;     &lt;script language="JavaScript"&gt; function Buttontext(sek) { if (sek&gt;0) { document.Eingabe.button1.value = "noch " + sek + " Sekunden"; } else { document.Eingabe.button1.value = "Hilfe 2 ist bereit!"; document.Eingabe.button1.disabled = false; } } window.setTimeout("Buttontext(9);", 1000); window.setTimeout("Buttontext(8);", 2000); window.setTimeout("Buttontext(7);", 3000); window.setTimeout("Buttontext(6);", 4000); window.setTimeout("Buttontext(5);", 5000); window.setTimeout("Buttontext(4);", 6000); window.setTimeout("Buttontext(3);", 7000); window.setTimeout("Buttontext(2);", 8000); window.setTimeout("Buttontext(1);", 9000); window.setTimeout("Buttontext(0);", 10000); &lt;/script&gt; &lt;/head&gt;   &lt;body&gt;     &lt;div align="center"&gt;       &lt;center&gt;         &lt;table border="0" cellpadding="0" cellspacing="0" width="500"&gt;           &lt;tbody&gt;             &lt;tr&gt;               &lt;td style="background-color: #99ff99;"&gt; &lt;blockquote&gt;                 &lt;p&gt;&lt;br&gt; &lt;span style="font-family: Arial;"&gt;&lt;span style="color: #cccccc;"&gt;&lt;strong&gt;Zuordnung - Thema&lt;/strong&gt;&lt;br&gt;                     &lt;br&gt;                     &lt;/span&gt;&lt;b&gt;Antwort 1&lt;/b&gt;&lt;br&gt;                     &lt;br&gt;                     Text Antwort 1                                    &lt;br&gt;                   &lt;/span&gt;                 &lt;/p&gt;                 &lt;p&gt;&lt;br&gt;                 &lt;/p&gt;               &lt;/blockquote&gt;               &lt;/td&gt;             &lt;/tr&gt;             &lt;tr&gt;               &lt;td&gt;                 &lt;div align="center"&gt;                   &lt;form name="Eingabe"&gt; &lt;input name="button1" value="noch 10 Sekunden"                        disabled="disabled" onClick="location.href='hilf2_2912.html';"                        type="button"&gt; &lt;/form&gt;                 &lt;/div&gt;               &lt;/td&gt;             &lt;/tr&gt;           &lt;/tbody&gt;         &lt;/table&gt;       &lt;/center&gt;     &lt;/div&gt;   &lt;/body&gt; &lt;/html&gt;</vt:lpstr>
      <vt:lpstr>Was wir zur Verfügung stellen  </vt:lpstr>
      <vt:lpstr>Was sich als Inhalt für (Lern-)Aufgaben  besonders gut eignet:</vt:lpstr>
      <vt:lpstr>Erfahrungen bei Entwicklung und Erprobung von „Aufgaben mit gestuften Hilfen“</vt:lpstr>
      <vt:lpstr>Empirische Befunde zu „Aufgaben mit gestuften Hilfen“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Aufgaben differenzieren</dc:title>
  <cp:lastModifiedBy>lutz staeudel</cp:lastModifiedBy>
  <cp:revision>20</cp:revision>
  <cp:lastPrinted>2003-01-21T20:18:27Z</cp:lastPrinted>
  <dcterms:created xsi:type="dcterms:W3CDTF">2001-10-21T10:59:44Z</dcterms:created>
  <dcterms:modified xsi:type="dcterms:W3CDTF">2016-10-28T10:04:23Z</dcterms:modified>
</cp:coreProperties>
</file>